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49"/>
  </p:notesMasterIdLst>
  <p:handoutMasterIdLst>
    <p:handoutMasterId r:id="rId50"/>
  </p:handoutMasterIdLst>
  <p:sldIdLst>
    <p:sldId id="257" r:id="rId2"/>
    <p:sldId id="275" r:id="rId3"/>
    <p:sldId id="298" r:id="rId4"/>
    <p:sldId id="271" r:id="rId5"/>
    <p:sldId id="280" r:id="rId6"/>
    <p:sldId id="344" r:id="rId7"/>
    <p:sldId id="345" r:id="rId8"/>
    <p:sldId id="346" r:id="rId9"/>
    <p:sldId id="343" r:id="rId10"/>
    <p:sldId id="351" r:id="rId11"/>
    <p:sldId id="342" r:id="rId12"/>
    <p:sldId id="347" r:id="rId13"/>
    <p:sldId id="348" r:id="rId14"/>
    <p:sldId id="349" r:id="rId15"/>
    <p:sldId id="350" r:id="rId16"/>
    <p:sldId id="308" r:id="rId17"/>
    <p:sldId id="276" r:id="rId18"/>
    <p:sldId id="272" r:id="rId19"/>
    <p:sldId id="357" r:id="rId20"/>
    <p:sldId id="295" r:id="rId21"/>
    <p:sldId id="273" r:id="rId22"/>
    <p:sldId id="287" r:id="rId23"/>
    <p:sldId id="286" r:id="rId24"/>
    <p:sldId id="289" r:id="rId25"/>
    <p:sldId id="288" r:id="rId26"/>
    <p:sldId id="358" r:id="rId27"/>
    <p:sldId id="305" r:id="rId28"/>
    <p:sldId id="303" r:id="rId29"/>
    <p:sldId id="284" r:id="rId30"/>
    <p:sldId id="291" r:id="rId31"/>
    <p:sldId id="304" r:id="rId32"/>
    <p:sldId id="306" r:id="rId33"/>
    <p:sldId id="282" r:id="rId34"/>
    <p:sldId id="359" r:id="rId35"/>
    <p:sldId id="311" r:id="rId36"/>
    <p:sldId id="314" r:id="rId37"/>
    <p:sldId id="325" r:id="rId38"/>
    <p:sldId id="338" r:id="rId39"/>
    <p:sldId id="339" r:id="rId40"/>
    <p:sldId id="340" r:id="rId41"/>
    <p:sldId id="341" r:id="rId42"/>
    <p:sldId id="330" r:id="rId43"/>
    <p:sldId id="355" r:id="rId44"/>
    <p:sldId id="352" r:id="rId45"/>
    <p:sldId id="354" r:id="rId46"/>
    <p:sldId id="353" r:id="rId47"/>
    <p:sldId id="356" r:id="rId4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 Schnobrich" initials="MS" lastIdx="12" clrIdx="0"/>
  <p:cmAuthor id="1" name="Jennine Trask" initials="JT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A0"/>
    <a:srgbClr val="005370"/>
    <a:srgbClr val="FFFFFF"/>
    <a:srgbClr val="00A2D1"/>
    <a:srgbClr val="65C603"/>
    <a:srgbClr val="EAC516"/>
    <a:srgbClr val="00BAF0"/>
    <a:srgbClr val="EA7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331" autoAdjust="0"/>
  </p:normalViewPr>
  <p:slideViewPr>
    <p:cSldViewPr snapToGrid="0" snapToObjects="1">
      <p:cViewPr>
        <p:scale>
          <a:sx n="90" d="100"/>
          <a:sy n="90" d="100"/>
        </p:scale>
        <p:origin x="-52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59881" tIns="29941" rIns="59881" bIns="29941" rtlCol="0"/>
          <a:lstStyle>
            <a:lvl1pPr algn="l">
              <a:spcBef>
                <a:spcPct val="50000"/>
              </a:spcBef>
              <a:defRPr sz="8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59881" tIns="29941" rIns="59881" bIns="29941" rtlCol="0"/>
          <a:lstStyle>
            <a:lvl1pPr algn="r">
              <a:spcBef>
                <a:spcPct val="50000"/>
              </a:spcBef>
              <a:defRPr sz="8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6B30C27-3B52-C74D-A962-C3098AB8AE98}" type="datetimeFigureOut">
              <a:rPr lang="en-US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59881" tIns="29941" rIns="59881" bIns="29941" rtlCol="0" anchor="b"/>
          <a:lstStyle>
            <a:lvl1pPr algn="l">
              <a:spcBef>
                <a:spcPct val="50000"/>
              </a:spcBef>
              <a:defRPr sz="8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59881" tIns="29941" rIns="59881" bIns="29941" rtlCol="0" anchor="b"/>
          <a:lstStyle>
            <a:lvl1pPr algn="r">
              <a:spcBef>
                <a:spcPct val="50000"/>
              </a:spcBef>
              <a:defRPr sz="8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866F3A0-E2E6-1A4A-A6C3-575DB3173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9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59881" tIns="29941" rIns="59881" bIns="29941" rtlCol="0"/>
          <a:lstStyle>
            <a:lvl1pPr algn="l">
              <a:spcBef>
                <a:spcPct val="50000"/>
              </a:spcBef>
              <a:defRPr sz="8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59881" tIns="29941" rIns="59881" bIns="29941" rtlCol="0"/>
          <a:lstStyle>
            <a:lvl1pPr algn="r">
              <a:spcBef>
                <a:spcPct val="50000"/>
              </a:spcBef>
              <a:defRPr sz="8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AC9CB5A-8B20-C842-8CD4-2A7714E8ECEB}" type="datetimeFigureOut">
              <a:rPr lang="en-US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9881" tIns="29941" rIns="59881" bIns="2994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59881" tIns="29941" rIns="59881" bIns="2994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59881" tIns="29941" rIns="59881" bIns="29941" rtlCol="0" anchor="b"/>
          <a:lstStyle>
            <a:lvl1pPr algn="l">
              <a:spcBef>
                <a:spcPct val="50000"/>
              </a:spcBef>
              <a:defRPr sz="8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59881" tIns="29941" rIns="59881" bIns="29941" rtlCol="0" anchor="b"/>
          <a:lstStyle>
            <a:lvl1pPr algn="r">
              <a:spcBef>
                <a:spcPct val="50000"/>
              </a:spcBef>
              <a:defRPr sz="8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CC2C801-251C-0C49-B6D8-7BA22621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90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ACE2BDD-2EF7-4C9D-BC73-BDA2ACEB9632}" type="datetime4">
              <a:rPr lang="en-US" smtClean="0">
                <a:solidFill>
                  <a:srgbClr val="000000"/>
                </a:solidFill>
              </a:rPr>
              <a:pPr/>
              <a:t>December 30, 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42E30E-2118-4520-AFCB-EBA1B45DAD3F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2C801-251C-0C49-B6D8-7BA22621A6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18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2C801-251C-0C49-B6D8-7BA22621A6D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2C801-251C-0C49-B6D8-7BA22621A6D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36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2C801-251C-0C49-B6D8-7BA22621A6D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2C801-251C-0C49-B6D8-7BA22621A6D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-18143" y="0"/>
            <a:ext cx="9162143" cy="687251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00450"/>
            <a:ext cx="7772400" cy="91530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80856"/>
            <a:ext cx="6400800" cy="95794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1893887" y="6505805"/>
            <a:ext cx="8207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©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2012 ARCADIS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781050" y="6466117"/>
            <a:ext cx="782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617F6E89-6445-4DC3-8959-DB19C8685DD0}" type="datetime3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/>
              <a:t>30 December 2013</a:t>
            </a:fld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171450" y="6512155"/>
            <a:ext cx="7715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0" rIns="0" bIns="0">
            <a:spAutoFit/>
          </a:bodyPr>
          <a:lstStyle/>
          <a:p>
            <a:pPr>
              <a:spcBef>
                <a:spcPct val="50000"/>
              </a:spcBef>
            </a:pPr>
            <a:fld id="{7FF954B9-4BAC-4107-BE5F-6ACE1521C60B}" type="slidenum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76595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 1">
    <p:bg>
      <p:bgPr>
        <a:gradFill rotWithShape="1">
          <a:gsLst>
            <a:gs pos="0">
              <a:srgbClr val="003C52"/>
            </a:gs>
            <a:gs pos="99001">
              <a:srgbClr val="0078A1"/>
            </a:gs>
            <a:gs pos="100000">
              <a:srgbClr val="0078A1"/>
            </a:gs>
          </a:gsLst>
          <a:lin ang="171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205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Slide 1">
    <p:bg>
      <p:bgPr>
        <a:gradFill rotWithShape="1">
          <a:gsLst>
            <a:gs pos="0">
              <a:srgbClr val="003C52"/>
            </a:gs>
            <a:gs pos="99001">
              <a:srgbClr val="0078A1"/>
            </a:gs>
            <a:gs pos="100000">
              <a:srgbClr val="0078A1"/>
            </a:gs>
          </a:gsLst>
          <a:lin ang="171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lly.png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007CA0">
                <a:tint val="45000"/>
                <a:satMod val="400000"/>
              </a:srgbClr>
            </a:duotone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2"/>
          <a:stretch/>
        </p:blipFill>
        <p:spPr>
          <a:xfrm>
            <a:off x="266095" y="0"/>
            <a:ext cx="8115662" cy="6269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898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gradFill rotWithShape="1">
            <a:gsLst>
              <a:gs pos="0">
                <a:srgbClr val="AE2633"/>
              </a:gs>
              <a:gs pos="14999">
                <a:srgbClr val="AE2633"/>
              </a:gs>
              <a:gs pos="100000">
                <a:srgbClr val="69171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284913"/>
            <a:ext cx="9144000" cy="57308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477000"/>
            <a:ext cx="11858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893887" y="6505805"/>
            <a:ext cx="8207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©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2012 ARCADIS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81050" y="6466117"/>
            <a:ext cx="782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617F6E89-6445-4DC3-8959-DB19C8685DD0}" type="datetime3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/>
              <a:t>30 December 2013</a:t>
            </a:fld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1450" y="6512155"/>
            <a:ext cx="7715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0" rIns="0" bIns="0">
            <a:spAutoFit/>
          </a:bodyPr>
          <a:lstStyle/>
          <a:p>
            <a:pPr>
              <a:spcBef>
                <a:spcPct val="50000"/>
              </a:spcBef>
            </a:pPr>
            <a:fld id="{7FF954B9-4BAC-4107-BE5F-6ACE1521C60B}" type="slidenum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0920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39445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ACAAAA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84913"/>
            <a:ext cx="9144000" cy="57308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477000"/>
            <a:ext cx="11858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893887" y="6505805"/>
            <a:ext cx="8207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©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2012 ARCADIS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81050" y="6466117"/>
            <a:ext cx="782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617F6E89-6445-4DC3-8959-DB19C8685DD0}" type="datetime3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/>
              <a:t>30 December 2013</a:t>
            </a:fld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1450" y="6512155"/>
            <a:ext cx="7715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0" rIns="0" bIns="0">
            <a:spAutoFit/>
          </a:bodyPr>
          <a:lstStyle/>
          <a:p>
            <a:pPr>
              <a:spcBef>
                <a:spcPct val="50000"/>
              </a:spcBef>
            </a:pPr>
            <a:fld id="{7FF954B9-4BAC-4107-BE5F-6ACE1521C60B}" type="slidenum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053315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gradFill rotWithShape="1">
            <a:gsLst>
              <a:gs pos="0">
                <a:srgbClr val="EABD00"/>
              </a:gs>
              <a:gs pos="44000">
                <a:srgbClr val="EABD00"/>
              </a:gs>
              <a:gs pos="100000">
                <a:srgbClr val="81680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284913"/>
            <a:ext cx="9144000" cy="57308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477000"/>
            <a:ext cx="11858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893887" y="6505805"/>
            <a:ext cx="8207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©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2012 ARCADIS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81050" y="6466117"/>
            <a:ext cx="782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617F6E89-6445-4DC3-8959-DB19C8685DD0}" type="datetime3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/>
              <a:t>30 December 2013</a:t>
            </a:fld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1450" y="6512155"/>
            <a:ext cx="7715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0" rIns="0" bIns="0">
            <a:spAutoFit/>
          </a:bodyPr>
          <a:lstStyle/>
          <a:p>
            <a:pPr>
              <a:spcBef>
                <a:spcPct val="50000"/>
              </a:spcBef>
            </a:pPr>
            <a:fld id="{7FF954B9-4BAC-4107-BE5F-6ACE1521C60B}" type="slidenum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907742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gradFill rotWithShape="1">
            <a:gsLst>
              <a:gs pos="0">
                <a:srgbClr val="38496C"/>
              </a:gs>
              <a:gs pos="100000">
                <a:srgbClr val="202A3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284913"/>
            <a:ext cx="9144000" cy="57308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477000"/>
            <a:ext cx="11858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893887" y="6505805"/>
            <a:ext cx="8207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©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2012 ARCADIS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81050" y="6466117"/>
            <a:ext cx="782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617F6E89-6445-4DC3-8959-DB19C8685DD0}" type="datetime3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/>
              <a:t>30 December 2013</a:t>
            </a:fld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1450" y="6512155"/>
            <a:ext cx="7715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0" rIns="0" bIns="0">
            <a:spAutoFit/>
          </a:bodyPr>
          <a:lstStyle/>
          <a:p>
            <a:pPr>
              <a:spcBef>
                <a:spcPct val="50000"/>
              </a:spcBef>
            </a:pPr>
            <a:fld id="{7FF954B9-4BAC-4107-BE5F-6ACE1521C60B}" type="slidenum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57539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gradFill rotWithShape="1">
            <a:gsLst>
              <a:gs pos="0">
                <a:srgbClr val="654653"/>
              </a:gs>
              <a:gs pos="100000">
                <a:srgbClr val="322329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284913"/>
            <a:ext cx="9144000" cy="57308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477000"/>
            <a:ext cx="11858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893887" y="6505805"/>
            <a:ext cx="8207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©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2012 ARCADIS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81050" y="6466117"/>
            <a:ext cx="782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617F6E89-6445-4DC3-8959-DB19C8685DD0}" type="datetime3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/>
              <a:t>30 December 2013</a:t>
            </a:fld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1450" y="6512155"/>
            <a:ext cx="7715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0" rIns="0" bIns="0">
            <a:spAutoFit/>
          </a:bodyPr>
          <a:lstStyle/>
          <a:p>
            <a:pPr>
              <a:spcBef>
                <a:spcPct val="50000"/>
              </a:spcBef>
            </a:pPr>
            <a:fld id="{7FF954B9-4BAC-4107-BE5F-6ACE1521C60B}" type="slidenum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20497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gradFill rotWithShape="1">
            <a:gsLst>
              <a:gs pos="0">
                <a:srgbClr val="95971F"/>
              </a:gs>
              <a:gs pos="100000">
                <a:srgbClr val="57591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284913"/>
            <a:ext cx="9144000" cy="57308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477000"/>
            <a:ext cx="11858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893887" y="6505805"/>
            <a:ext cx="8207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©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2012 ARCADIS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81050" y="6466117"/>
            <a:ext cx="782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617F6E89-6445-4DC3-8959-DB19C8685DD0}" type="datetime3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/>
              <a:t>30 December 2013</a:t>
            </a:fld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1450" y="6512155"/>
            <a:ext cx="7715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0" rIns="0" bIns="0">
            <a:spAutoFit/>
          </a:bodyPr>
          <a:lstStyle/>
          <a:p>
            <a:pPr>
              <a:spcBef>
                <a:spcPct val="50000"/>
              </a:spcBef>
            </a:pPr>
            <a:fld id="{7FF954B9-4BAC-4107-BE5F-6ACE1521C60B}" type="slidenum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104549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gradFill rotWithShape="1">
            <a:gsLst>
              <a:gs pos="0">
                <a:srgbClr val="588D64"/>
              </a:gs>
              <a:gs pos="100000">
                <a:srgbClr val="2F4C36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284913"/>
            <a:ext cx="9144000" cy="57308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477000"/>
            <a:ext cx="11858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893887" y="6505805"/>
            <a:ext cx="8207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©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2012 ARCADIS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81050" y="6466117"/>
            <a:ext cx="782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617F6E89-6445-4DC3-8959-DB19C8685DD0}" type="datetime3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/>
              <a:t>30 December 2013</a:t>
            </a:fld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1450" y="6512155"/>
            <a:ext cx="7715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0" rIns="0" bIns="0">
            <a:spAutoFit/>
          </a:bodyPr>
          <a:lstStyle/>
          <a:p>
            <a:pPr>
              <a:spcBef>
                <a:spcPct val="50000"/>
              </a:spcBef>
            </a:pPr>
            <a:fld id="{7FF954B9-4BAC-4107-BE5F-6ACE1521C60B}" type="slidenum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72851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gradFill rotWithShape="1">
            <a:gsLst>
              <a:gs pos="0">
                <a:srgbClr val="7FBDCF"/>
              </a:gs>
              <a:gs pos="100000">
                <a:srgbClr val="3D5B6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284913"/>
            <a:ext cx="9144000" cy="57308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477000"/>
            <a:ext cx="11858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893887" y="6505805"/>
            <a:ext cx="8207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©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2012 ARCADIS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81050" y="6466117"/>
            <a:ext cx="782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617F6E89-6445-4DC3-8959-DB19C8685DD0}" type="datetime3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/>
              <a:t>30 December 2013</a:t>
            </a:fld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1450" y="6512155"/>
            <a:ext cx="7715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0" rIns="0" bIns="0">
            <a:spAutoFit/>
          </a:bodyPr>
          <a:lstStyle/>
          <a:p>
            <a:pPr>
              <a:spcBef>
                <a:spcPct val="50000"/>
              </a:spcBef>
            </a:pPr>
            <a:fld id="{7FF954B9-4BAC-4107-BE5F-6ACE1521C60B}" type="slidenum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14429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0133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57200"/>
            <a:ext cx="5410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76600" y="1981200"/>
            <a:ext cx="5410200" cy="3810000"/>
          </a:xfrm>
        </p:spPr>
        <p:txBody>
          <a:bodyPr/>
          <a:lstStyle>
            <a:lvl1pPr marL="231775" indent="-231775">
              <a:defRPr sz="2400"/>
            </a:lvl1pPr>
            <a:lvl2pPr marL="628650" indent="-171450">
              <a:defRPr sz="2000"/>
            </a:lvl2pPr>
            <a:lvl3pPr marL="1090613" indent="-176213"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48000" cy="6181344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148155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632" y="457200"/>
            <a:ext cx="2604168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82632" y="1981200"/>
            <a:ext cx="2604168" cy="3810000"/>
          </a:xfrm>
        </p:spPr>
        <p:txBody>
          <a:bodyPr/>
          <a:lstStyle>
            <a:lvl1pPr marL="231775" indent="-231775">
              <a:defRPr sz="2400"/>
            </a:lvl1pPr>
            <a:lvl2pPr marL="628650" indent="-171450">
              <a:defRPr sz="2000"/>
            </a:lvl2pPr>
            <a:lvl3pPr marL="1090613" indent="-176213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926080" cy="6181344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35056" y="0"/>
            <a:ext cx="2926080" cy="618172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3512206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632" y="457200"/>
            <a:ext cx="2604168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82632" y="1992745"/>
            <a:ext cx="2604168" cy="3810000"/>
          </a:xfrm>
        </p:spPr>
        <p:txBody>
          <a:bodyPr/>
          <a:lstStyle>
            <a:lvl1pPr marL="231775" indent="-231775">
              <a:defRPr sz="2400"/>
            </a:lvl1pPr>
            <a:lvl2pPr marL="628650" indent="-171450">
              <a:defRPr sz="2000"/>
            </a:lvl2pPr>
            <a:lvl3pPr marL="1090613" indent="-176213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2926080" cy="30175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35056" y="-1"/>
            <a:ext cx="2926080" cy="301752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3128212"/>
            <a:ext cx="2926080" cy="30175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35056" y="3128211"/>
            <a:ext cx="2926080" cy="301752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41595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5638800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48000" y="1981200"/>
            <a:ext cx="5638800" cy="3810000"/>
          </a:xfrm>
        </p:spPr>
        <p:txBody>
          <a:bodyPr/>
          <a:lstStyle>
            <a:lvl1pPr marL="231775" indent="-231775">
              <a:defRPr sz="2400"/>
            </a:lvl1pPr>
            <a:lvl2pPr marL="628650" indent="-171450">
              <a:defRPr sz="2000"/>
            </a:lvl2pPr>
            <a:lvl3pPr marL="1090613" indent="-176213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2926080" cy="30175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3128212"/>
            <a:ext cx="2926080" cy="30175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016270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632" y="457200"/>
            <a:ext cx="2604168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82632" y="1981200"/>
            <a:ext cx="2604168" cy="3810000"/>
          </a:xfrm>
        </p:spPr>
        <p:txBody>
          <a:bodyPr/>
          <a:lstStyle>
            <a:lvl1pPr marL="231775" indent="-231775">
              <a:defRPr sz="2400"/>
            </a:lvl1pPr>
            <a:lvl2pPr marL="628650" indent="-171450">
              <a:defRPr sz="2000"/>
            </a:lvl2pPr>
            <a:lvl3pPr marL="1090613" indent="-176213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2926080" cy="30175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35056" y="-1"/>
            <a:ext cx="2926080" cy="301752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3128212"/>
            <a:ext cx="5961136" cy="30175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237103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632" y="457200"/>
            <a:ext cx="2604168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82632" y="1981200"/>
            <a:ext cx="2604168" cy="3810000"/>
          </a:xfrm>
        </p:spPr>
        <p:txBody>
          <a:bodyPr/>
          <a:lstStyle>
            <a:lvl1pPr marL="231775" indent="-231775">
              <a:defRPr sz="2400"/>
            </a:lvl1pPr>
            <a:lvl2pPr marL="628650" indent="-171450">
              <a:defRPr sz="2000"/>
            </a:lvl2pPr>
            <a:lvl3pPr marL="1090613" indent="-176213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141579"/>
            <a:ext cx="2926080" cy="30175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35056" y="3141579"/>
            <a:ext cx="2926080" cy="301752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11495"/>
            <a:ext cx="5961136" cy="30175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918148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632" y="457200"/>
            <a:ext cx="2604168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82632" y="1981200"/>
            <a:ext cx="2604168" cy="3810000"/>
          </a:xfrm>
        </p:spPr>
        <p:txBody>
          <a:bodyPr/>
          <a:lstStyle>
            <a:lvl1pPr marL="231775" indent="-231775">
              <a:defRPr sz="2400"/>
            </a:lvl1pPr>
            <a:lvl2pPr marL="628650" indent="-171450">
              <a:defRPr sz="2000"/>
            </a:lvl2pPr>
            <a:lvl3pPr marL="1090613" indent="-176213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33452" y="3141579"/>
            <a:ext cx="2926080" cy="30175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11495"/>
            <a:ext cx="2926080" cy="6147604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033452" y="0"/>
            <a:ext cx="2926080" cy="30175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5198817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632" y="457200"/>
            <a:ext cx="2604168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82632" y="1981200"/>
            <a:ext cx="2604168" cy="3810000"/>
          </a:xfrm>
        </p:spPr>
        <p:txBody>
          <a:bodyPr/>
          <a:lstStyle>
            <a:lvl1pPr marL="231775" indent="-231775">
              <a:defRPr sz="2400"/>
            </a:lvl1pPr>
            <a:lvl2pPr marL="628650" indent="-171450">
              <a:defRPr sz="2000"/>
            </a:lvl2pPr>
            <a:lvl3pPr marL="1090613" indent="-176213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5815263" cy="6181344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275025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1"/>
            <a:ext cx="8458200" cy="609600"/>
          </a:xfrm>
        </p:spPr>
        <p:txBody>
          <a:bodyPr>
            <a:noAutofit/>
          </a:bodyPr>
          <a:lstStyle>
            <a:lvl1pPr>
              <a:defRPr>
                <a:solidFill>
                  <a:srgbClr val="0084A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39850"/>
            <a:ext cx="8153400" cy="452596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25381" name="Picture 5" descr="LOGO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1438" y="6319838"/>
            <a:ext cx="1138237" cy="246062"/>
          </a:xfrm>
          <a:prstGeom prst="rect">
            <a:avLst/>
          </a:prstGeom>
          <a:noFill/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1893887" y="6440488"/>
            <a:ext cx="8207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©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2012 ARCADIS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781050" y="6400800"/>
            <a:ext cx="782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617F6E89-6445-4DC3-8959-DB19C8685DD0}" type="datetime3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/>
              <a:t>30 December 2013</a:t>
            </a:fld>
            <a:endParaRPr lang="en-US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171450" y="6446838"/>
            <a:ext cx="7715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0" rIns="0" bIns="0">
            <a:spAutoFit/>
          </a:bodyPr>
          <a:lstStyle/>
          <a:p>
            <a:pPr>
              <a:spcBef>
                <a:spcPct val="50000"/>
              </a:spcBef>
            </a:pPr>
            <a:fld id="{7FF954B9-4BAC-4107-BE5F-6ACE1521C60B}" type="slidenum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4274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20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0" y="0"/>
            <a:ext cx="6096000" cy="61817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88"/>
            <a:ext cx="2971800" cy="6181725"/>
          </a:xfrm>
          <a:prstGeom prst="rect">
            <a:avLst/>
          </a:prstGeom>
          <a:gradFill flip="none" rotWithShape="1">
            <a:gsLst>
              <a:gs pos="0">
                <a:srgbClr val="003C52"/>
              </a:gs>
              <a:gs pos="100000">
                <a:srgbClr val="007CA0"/>
              </a:gs>
            </a:gsLst>
            <a:lin ang="162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200400" y="856936"/>
            <a:ext cx="5486400" cy="4445000"/>
          </a:xfrm>
        </p:spPr>
        <p:txBody>
          <a:bodyPr>
            <a:normAutofit/>
          </a:bodyPr>
          <a:lstStyle>
            <a:lvl1pPr marL="231775" indent="-231775">
              <a:defRPr sz="2400"/>
            </a:lvl1pPr>
            <a:lvl2pPr marL="682625" indent="-225425">
              <a:defRPr sz="2000"/>
            </a:lvl2pPr>
            <a:lvl3pPr marL="1090613" indent="-176213"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10" y="856936"/>
            <a:ext cx="2438400" cy="1143000"/>
          </a:xfrm>
        </p:spPr>
        <p:txBody>
          <a:bodyPr anchor="t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10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2971800" cy="6181725"/>
          </a:xfrm>
          <a:prstGeom prst="rect">
            <a:avLst/>
          </a:prstGeom>
          <a:gradFill flip="none" rotWithShape="1">
            <a:gsLst>
              <a:gs pos="0">
                <a:srgbClr val="003C52"/>
              </a:gs>
              <a:gs pos="100000">
                <a:srgbClr val="007CA0"/>
              </a:gs>
            </a:gsLst>
            <a:lin ang="162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200400" y="856936"/>
            <a:ext cx="5486400" cy="4445000"/>
          </a:xfrm>
        </p:spPr>
        <p:txBody>
          <a:bodyPr>
            <a:normAutofit/>
          </a:bodyPr>
          <a:lstStyle>
            <a:lvl1pPr marL="231775" indent="-231775">
              <a:defRPr sz="2400"/>
            </a:lvl1pPr>
            <a:lvl2pPr marL="682625" indent="-225425">
              <a:defRPr sz="2000"/>
            </a:lvl2pPr>
            <a:lvl3pPr marL="1090613" indent="-176213"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10" y="856936"/>
            <a:ext cx="2438400" cy="1143000"/>
          </a:xfrm>
        </p:spPr>
        <p:txBody>
          <a:bodyPr anchor="t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7538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382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lly.png"/>
          <p:cNvPicPr>
            <a:picLocks noChangeAspect="1"/>
          </p:cNvPicPr>
          <p:nvPr/>
        </p:nvPicPr>
        <p:blipFill rotWithShape="1">
          <a:blip r:embed="rId2" cstate="email">
            <a:alphaModFix amt="9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2"/>
          <a:stretch/>
        </p:blipFill>
        <p:spPr>
          <a:xfrm>
            <a:off x="266095" y="0"/>
            <a:ext cx="8115662" cy="6269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029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9144000" cy="685799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314860"/>
            <a:ext cx="4290181" cy="1828800"/>
          </a:xfrm>
          <a:solidFill>
            <a:srgbClr val="0078A1">
              <a:alpha val="70000"/>
            </a:srgbClr>
          </a:solidFill>
        </p:spPr>
        <p:txBody>
          <a:bodyPr lIns="274320" rIns="274320">
            <a:normAutofit/>
          </a:bodyPr>
          <a:lstStyle>
            <a:lvl1pPr algn="l">
              <a:defRPr sz="3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114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3866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84913"/>
            <a:ext cx="9144000" cy="57308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800" baseline="0" dirty="0" smtClean="0">
                <a:solidFill>
                  <a:srgbClr val="FF0000"/>
                </a:solidFill>
              </a:rPr>
              <a:t>        DRAFT Privileged and Confidential</a:t>
            </a:r>
            <a:endParaRPr lang="en-US" sz="1800" baseline="0" dirty="0">
              <a:solidFill>
                <a:srgbClr val="FF0000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98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30" name="Picture 1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477000"/>
            <a:ext cx="11858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93887" y="6505805"/>
            <a:ext cx="8207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©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2013 ARCADIS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81050" y="6466117"/>
            <a:ext cx="782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617F6E89-6445-4DC3-8959-DB19C8685DD0}" type="datetime3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/>
              <a:t>30 December 2013</a:t>
            </a:fld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71450" y="6512155"/>
            <a:ext cx="7715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0" rIns="0" bIns="0">
            <a:spAutoFit/>
          </a:bodyPr>
          <a:lstStyle/>
          <a:p>
            <a:pPr>
              <a:spcBef>
                <a:spcPct val="50000"/>
              </a:spcBef>
            </a:pPr>
            <a:fld id="{7FF954B9-4BAC-4107-BE5F-6ACE1521C60B}" type="slidenum"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66" r:id="rId2"/>
    <p:sldLayoutId id="2147484167" r:id="rId3"/>
    <p:sldLayoutId id="2147484179" r:id="rId4"/>
    <p:sldLayoutId id="2147484180" r:id="rId5"/>
    <p:sldLayoutId id="2147484168" r:id="rId6"/>
    <p:sldLayoutId id="2147484181" r:id="rId7"/>
    <p:sldLayoutId id="2147484182" r:id="rId8"/>
    <p:sldLayoutId id="2147484169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  <p:sldLayoutId id="2147484191" r:id="rId18"/>
    <p:sldLayoutId id="2147484192" r:id="rId19"/>
    <p:sldLayoutId id="2147484170" r:id="rId20"/>
    <p:sldLayoutId id="2147484171" r:id="rId21"/>
    <p:sldLayoutId id="2147484172" r:id="rId22"/>
    <p:sldLayoutId id="2147484173" r:id="rId23"/>
    <p:sldLayoutId id="2147484174" r:id="rId24"/>
    <p:sldLayoutId id="2147484175" r:id="rId25"/>
    <p:sldLayoutId id="2147484176" r:id="rId26"/>
    <p:sldLayoutId id="2147484177" r:id="rId27"/>
    <p:sldLayoutId id="2147484221" r:id="rId28"/>
    <p:sldLayoutId id="2147484222" r:id="rId2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79A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79A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79A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79A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79A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79A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79A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79A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79A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9A2"/>
        </a:buClr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9A2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9A2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9A2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9A2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 trans="45000" crackSpacing="54"/>
                    </a14:imgEffect>
                    <a14:imgEffect>
                      <a14:colorTemperature colorTemp="4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12" y="1"/>
            <a:ext cx="91474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061" y="533401"/>
            <a:ext cx="84582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Investigation Report and Conceptual Site Model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926" y="1433369"/>
            <a:ext cx="8153400" cy="45259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Madison-Kipp Corporation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10, 2013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 descr="LOGOPNG YELLOW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738" y="6323013"/>
            <a:ext cx="1150937" cy="249237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5100" y="6372225"/>
            <a:ext cx="16036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0000" tIns="0" rIns="0" bIns="0">
            <a:spAutoFit/>
          </a:bodyPr>
          <a:lstStyle/>
          <a:p>
            <a:r>
              <a:rPr lang="en-GB" sz="1400" dirty="0">
                <a:solidFill>
                  <a:prstClr val="white"/>
                </a:solidFill>
                <a:ea typeface="+mn-ea"/>
                <a:cs typeface="Arial" charset="0"/>
              </a:rPr>
              <a:t>Imagine the result</a:t>
            </a:r>
            <a:endParaRPr lang="en-US" sz="1400" dirty="0">
              <a:solidFill>
                <a:prstClr val="white"/>
              </a:solidFill>
              <a:ea typeface="+mn-ea"/>
              <a:cs typeface="Arial" charset="0"/>
            </a:endParaRPr>
          </a:p>
        </p:txBody>
      </p:sp>
      <p:pic>
        <p:nvPicPr>
          <p:cNvPr id="8194" name="Picture 2" descr="http://bloximages.chicago2.vip.townnews.com/host.madison.com/content/tncms/assets/v3/editorial/9/97/99772e83-9780-521c-93b3-a82119179b86/4f31076262474.preview-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00" y="2233224"/>
            <a:ext cx="5407275" cy="3749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4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Investigation Conclusions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87328"/>
            <a:ext cx="8356862" cy="49433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2"/>
                </a:solidFill>
              </a:rPr>
              <a:t>Soil Vapor (continued)</a:t>
            </a:r>
          </a:p>
          <a:p>
            <a:pPr lvl="1">
              <a:buFont typeface="Arial" pitchFamily="34" charset="0"/>
              <a:buChar char="−"/>
            </a:pPr>
            <a:r>
              <a:rPr lang="en-US" sz="1800" b="1" dirty="0" smtClean="0"/>
              <a:t>VOCs (off site)</a:t>
            </a:r>
            <a:r>
              <a:rPr lang="en-US" sz="1800" dirty="0" smtClean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/>
              <a:t>Off-site </a:t>
            </a:r>
            <a:r>
              <a:rPr lang="en-US" sz="1800" dirty="0" smtClean="0"/>
              <a:t>Residential: </a:t>
            </a:r>
          </a:p>
          <a:p>
            <a:pPr lvl="3">
              <a:buFont typeface="Arial" pitchFamily="34" charset="0"/>
              <a:buChar char="−"/>
            </a:pPr>
            <a:r>
              <a:rPr lang="en-US" sz="1600" dirty="0" smtClean="0"/>
              <a:t>Sub-slab </a:t>
            </a:r>
            <a:r>
              <a:rPr lang="en-US" sz="1600" dirty="0"/>
              <a:t>and indoor vapor samples collected by ARCADIS did not detect  VOCs that exceeded the Wisconsin vapor action levels or calculated residential screening levels.  </a:t>
            </a:r>
          </a:p>
          <a:p>
            <a:pPr lvl="3">
              <a:buFont typeface="Arial" pitchFamily="34" charset="0"/>
              <a:buChar char="−"/>
            </a:pPr>
            <a:r>
              <a:rPr lang="en-US" sz="1600" dirty="0"/>
              <a:t>Two indoor air samples </a:t>
            </a:r>
            <a:r>
              <a:rPr lang="en-US" sz="1600" dirty="0" smtClean="0"/>
              <a:t>(</a:t>
            </a:r>
            <a:r>
              <a:rPr lang="en-US" sz="1600" dirty="0"/>
              <a:t>113 South Marquette Street and 249 Waubesa </a:t>
            </a:r>
            <a:r>
              <a:rPr lang="en-US" sz="1600" dirty="0" smtClean="0"/>
              <a:t>Street) collected </a:t>
            </a:r>
            <a:r>
              <a:rPr lang="en-US" sz="1600" dirty="0"/>
              <a:t>by the WDNR’s consultant indicated a concentration of TCE above the residential vapor action level.  </a:t>
            </a:r>
            <a:r>
              <a:rPr lang="en-US" sz="1600" dirty="0" smtClean="0"/>
              <a:t>Split </a:t>
            </a:r>
            <a:r>
              <a:rPr lang="en-US" sz="1600" dirty="0"/>
              <a:t>samples and subsequent samples did not confirm the TCE concentrations.  </a:t>
            </a:r>
          </a:p>
          <a:p>
            <a:pPr lvl="3">
              <a:buFont typeface="Arial" pitchFamily="34" charset="0"/>
              <a:buChar char="−"/>
            </a:pPr>
            <a:r>
              <a:rPr lang="en-US" sz="1600" dirty="0"/>
              <a:t>WDNR’s consultant installed SSDSs at these </a:t>
            </a:r>
            <a:r>
              <a:rPr lang="en-US" sz="1600" dirty="0" smtClean="0"/>
              <a:t>residences (113 </a:t>
            </a:r>
            <a:r>
              <a:rPr lang="en-US" sz="1600" dirty="0"/>
              <a:t>South Marquette Street and 249 </a:t>
            </a:r>
            <a:r>
              <a:rPr lang="en-US" sz="1600" dirty="0" err="1"/>
              <a:t>Waubesa</a:t>
            </a:r>
            <a:r>
              <a:rPr lang="en-US" sz="1600" dirty="0"/>
              <a:t> </a:t>
            </a:r>
            <a:r>
              <a:rPr lang="en-US" sz="1600" dirty="0" smtClean="0"/>
              <a:t>Street) </a:t>
            </a:r>
            <a:r>
              <a:rPr lang="en-US" sz="1600" dirty="0"/>
              <a:t>in 2012</a:t>
            </a:r>
            <a:r>
              <a:rPr lang="en-US" sz="1600" dirty="0" smtClean="0"/>
              <a:t>.</a:t>
            </a:r>
            <a:endParaRPr lang="en-US" sz="1600" b="1" dirty="0" smtClean="0"/>
          </a:p>
          <a:p>
            <a:pPr lvl="1">
              <a:buFont typeface="Arial" pitchFamily="34" charset="0"/>
              <a:buChar char="−"/>
            </a:pPr>
            <a:r>
              <a:rPr lang="en-US" sz="1800" b="1" dirty="0" smtClean="0"/>
              <a:t>VOCs Recommendations</a:t>
            </a:r>
            <a:r>
              <a:rPr lang="en-US" sz="1800" dirty="0" smtClean="0"/>
              <a:t>:  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On-site SVE system and vapor probe monitoring program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No additional residential vapor sampling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Maintenance of 5 existing SSDSs installed by MKC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65409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Investigation Conclusions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87328"/>
            <a:ext cx="8356862" cy="49433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2"/>
                </a:solidFill>
              </a:rPr>
              <a:t>Groundwater</a:t>
            </a:r>
          </a:p>
          <a:p>
            <a:pPr lvl="1">
              <a:buFont typeface="Arial" pitchFamily="34" charset="0"/>
              <a:buChar char="−"/>
            </a:pPr>
            <a:r>
              <a:rPr lang="en-US" sz="2000" b="1" dirty="0" smtClean="0"/>
              <a:t>VOCs:</a:t>
            </a:r>
            <a:endParaRPr lang="en-US" dirty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55 </a:t>
            </a:r>
            <a:r>
              <a:rPr lang="en-US" dirty="0"/>
              <a:t>groundwater sample locations </a:t>
            </a:r>
            <a:r>
              <a:rPr lang="en-US" dirty="0" smtClean="0"/>
              <a:t>exist: 35 </a:t>
            </a:r>
            <a:r>
              <a:rPr lang="en-US" dirty="0"/>
              <a:t>monitoring wells and 4 multiport wells </a:t>
            </a:r>
            <a:r>
              <a:rPr lang="en-US" dirty="0" smtClean="0"/>
              <a:t>(20 </a:t>
            </a:r>
            <a:r>
              <a:rPr lang="en-US" dirty="0"/>
              <a:t>sampling </a:t>
            </a:r>
            <a:r>
              <a:rPr lang="en-US" dirty="0" smtClean="0"/>
              <a:t>locations). 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Samples </a:t>
            </a:r>
            <a:r>
              <a:rPr lang="en-US" dirty="0"/>
              <a:t>were collected from all locations and submitted for laboratory analysis of VOCs, PCBs, PAHs and/or dissolved RCRA </a:t>
            </a:r>
            <a:r>
              <a:rPr lang="en-US" dirty="0" smtClean="0"/>
              <a:t>metals.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Groundwater </a:t>
            </a:r>
            <a:r>
              <a:rPr lang="en-US" dirty="0"/>
              <a:t>VOC concentrations </a:t>
            </a:r>
            <a:r>
              <a:rPr lang="en-US" dirty="0" smtClean="0"/>
              <a:t> </a:t>
            </a:r>
            <a:r>
              <a:rPr lang="en-US" dirty="0"/>
              <a:t>above the ES at most </a:t>
            </a:r>
            <a:r>
              <a:rPr lang="en-US" dirty="0" smtClean="0"/>
              <a:t>on-site </a:t>
            </a:r>
            <a:r>
              <a:rPr lang="en-US" dirty="0"/>
              <a:t>well locations.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Primarily </a:t>
            </a:r>
            <a:r>
              <a:rPr lang="en-US" dirty="0"/>
              <a:t>a south to southeast horizontal hydraulic gradient direction and a downward vertical hydraulic gradient at the </a:t>
            </a:r>
            <a:r>
              <a:rPr lang="en-US" dirty="0" smtClean="0"/>
              <a:t>Site</a:t>
            </a:r>
            <a:r>
              <a:rPr lang="en-US" dirty="0"/>
              <a:t>. </a:t>
            </a:r>
          </a:p>
          <a:p>
            <a:pPr marL="1312863" lvl="1" indent="-973138">
              <a:buNone/>
            </a:pPr>
            <a:endParaRPr lang="en-US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07356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Investigation Conclusions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87328"/>
            <a:ext cx="8356862" cy="49433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2"/>
                </a:solidFill>
              </a:rPr>
              <a:t>Groundwater (continued)</a:t>
            </a:r>
          </a:p>
          <a:p>
            <a:pPr lvl="1">
              <a:buFont typeface="Arial" pitchFamily="34" charset="0"/>
              <a:buChar char="−"/>
            </a:pPr>
            <a:r>
              <a:rPr lang="en-US" sz="2000" b="1" dirty="0"/>
              <a:t>VOCs</a:t>
            </a:r>
            <a:r>
              <a:rPr lang="en-US" sz="2000" b="1" dirty="0" smtClean="0"/>
              <a:t>: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/>
              <a:t>PCE concentrations are delineated in the Unconsolidated </a:t>
            </a:r>
            <a:r>
              <a:rPr lang="en-US" dirty="0" smtClean="0"/>
              <a:t>Aquifer and Lower </a:t>
            </a:r>
            <a:r>
              <a:rPr lang="en-US" dirty="0"/>
              <a:t>Lone Rock Formation.  PCE is delineated in the Upper Wonewoc Formation to the east and west.  The plume is delineated vertically on s</a:t>
            </a:r>
            <a:r>
              <a:rPr lang="en-US" dirty="0" smtClean="0"/>
              <a:t>ite </a:t>
            </a:r>
            <a:r>
              <a:rPr lang="en-US" dirty="0"/>
              <a:t>by Monitoring Wells MW-3D3 and MW-5D3</a:t>
            </a:r>
            <a:r>
              <a:rPr lang="en-US" dirty="0" smtClean="0"/>
              <a:t>.</a:t>
            </a:r>
          </a:p>
          <a:p>
            <a:pPr lvl="2">
              <a:buFont typeface="Arial" pitchFamily="34" charset="0"/>
              <a:buChar char="−"/>
            </a:pPr>
            <a:endParaRPr lang="en-US" dirty="0"/>
          </a:p>
          <a:p>
            <a:pPr lvl="1">
              <a:buFont typeface="Arial" pitchFamily="34" charset="0"/>
              <a:buChar char="−"/>
            </a:pPr>
            <a:r>
              <a:rPr lang="en-US" sz="2000" b="1" dirty="0" smtClean="0"/>
              <a:t>VOCs Recommendations</a:t>
            </a:r>
            <a:r>
              <a:rPr lang="en-US" sz="2000" dirty="0" smtClean="0"/>
              <a:t>: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Completion of site investigation via monitoring well installation southeast of site; ongoing ISCO pilot monitoring program to evaluate results and support full-scale design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No well is recommended to the north based on regional groundwater flow, potential unidentified </a:t>
            </a:r>
            <a:r>
              <a:rPr lang="en-US" dirty="0" err="1" smtClean="0"/>
              <a:t>upgradient</a:t>
            </a:r>
            <a:r>
              <a:rPr lang="en-US" dirty="0" smtClean="0"/>
              <a:t> sources.</a:t>
            </a:r>
          </a:p>
          <a:p>
            <a:pPr marL="1312863" lvl="1" indent="-973138">
              <a:buNone/>
            </a:pPr>
            <a:endParaRPr lang="en-US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09442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Investigation Conclusions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87328"/>
            <a:ext cx="8356862" cy="49433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2"/>
                </a:solidFill>
              </a:rPr>
              <a:t>Groundwater (continued)</a:t>
            </a:r>
          </a:p>
          <a:p>
            <a:pPr lvl="1">
              <a:buFont typeface="Arial" pitchFamily="34" charset="0"/>
              <a:buChar char="−"/>
            </a:pPr>
            <a:r>
              <a:rPr lang="en-US" sz="2000" b="1" dirty="0" smtClean="0"/>
              <a:t>PAHs</a:t>
            </a:r>
            <a:r>
              <a:rPr lang="en-US" sz="2000" b="1" dirty="0"/>
              <a:t>:</a:t>
            </a:r>
            <a:endParaRPr lang="en-US" dirty="0"/>
          </a:p>
          <a:p>
            <a:pPr lvl="2">
              <a:buFont typeface="Arial" pitchFamily="34" charset="0"/>
              <a:buChar char="•"/>
            </a:pPr>
            <a:r>
              <a:rPr lang="en-US" dirty="0"/>
              <a:t>Groundwater PAH ES exceedances were only reported at </a:t>
            </a:r>
            <a:r>
              <a:rPr lang="en-US" dirty="0" smtClean="0"/>
              <a:t>MW-3D3.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MW-3D3 was re-sampled in March 2013 and PAH concentrations were not detected verifying anomalous data point.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itchFamily="34" charset="0"/>
              <a:buChar char="−"/>
            </a:pPr>
            <a:r>
              <a:rPr lang="en-US" sz="2000" b="1" dirty="0" smtClean="0"/>
              <a:t>PAHs Recommendations</a:t>
            </a:r>
            <a:r>
              <a:rPr lang="en-US" sz="2000" dirty="0" smtClean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No additional sampling.</a:t>
            </a:r>
          </a:p>
          <a:p>
            <a:pPr lvl="1">
              <a:buFont typeface="Arial" pitchFamily="34" charset="0"/>
              <a:buChar char="−"/>
            </a:pPr>
            <a:endParaRPr lang="en-US" sz="2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39741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Investigation Conclusions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133475"/>
            <a:ext cx="8356862" cy="49433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2"/>
                </a:solidFill>
              </a:rPr>
              <a:t>Groundwater (continued)</a:t>
            </a:r>
            <a:endParaRPr lang="en-US" dirty="0" smtClean="0"/>
          </a:p>
          <a:p>
            <a:pPr lvl="1">
              <a:buFont typeface="Arial" pitchFamily="34" charset="0"/>
              <a:buChar char="−"/>
            </a:pPr>
            <a:r>
              <a:rPr lang="en-US" sz="1800" b="1" dirty="0" smtClean="0"/>
              <a:t>PCBs:</a:t>
            </a:r>
            <a:endParaRPr lang="en-US" sz="1800" dirty="0"/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PCB </a:t>
            </a:r>
            <a:r>
              <a:rPr lang="en-US" sz="1800" dirty="0"/>
              <a:t>exceedances </a:t>
            </a:r>
            <a:r>
              <a:rPr lang="en-US" sz="1800" dirty="0" smtClean="0"/>
              <a:t>at Monitoring </a:t>
            </a:r>
            <a:r>
              <a:rPr lang="en-US" sz="1800" dirty="0"/>
              <a:t>Wells MW-22S, MW-22D and </a:t>
            </a:r>
            <a:r>
              <a:rPr lang="en-US" sz="1800" dirty="0" smtClean="0"/>
              <a:t>MW-23D in the initial round of sampling (January 2013), within </a:t>
            </a:r>
            <a:r>
              <a:rPr lang="en-US" sz="1800" dirty="0"/>
              <a:t>the building footprint. </a:t>
            </a:r>
            <a:endParaRPr lang="en-US" sz="1800" dirty="0" smtClean="0"/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Monitoring Wells MW-22S, MW-22D, and MW-23D were re-sampled in March 2013. MW-22S </a:t>
            </a:r>
            <a:r>
              <a:rPr lang="en-US" sz="1800" dirty="0"/>
              <a:t>and MW-22D contained </a:t>
            </a:r>
            <a:r>
              <a:rPr lang="en-US" sz="1800" dirty="0" smtClean="0"/>
              <a:t>PCBs </a:t>
            </a:r>
            <a:r>
              <a:rPr lang="en-US" sz="1800" dirty="0"/>
              <a:t>in the unfiltered groundwater samples.  </a:t>
            </a:r>
            <a:r>
              <a:rPr lang="en-US" sz="1800" dirty="0" smtClean="0"/>
              <a:t>Filtered </a:t>
            </a:r>
            <a:r>
              <a:rPr lang="en-US" sz="1800" dirty="0"/>
              <a:t>samples </a:t>
            </a:r>
            <a:r>
              <a:rPr lang="en-US" sz="1800" dirty="0" smtClean="0"/>
              <a:t>were </a:t>
            </a:r>
            <a:r>
              <a:rPr lang="en-US" sz="1800" dirty="0"/>
              <a:t>non-detect for PCBs.  </a:t>
            </a:r>
            <a:r>
              <a:rPr lang="en-US" sz="1800" dirty="0" smtClean="0"/>
              <a:t>MW-23D </a:t>
            </a:r>
            <a:r>
              <a:rPr lang="en-US" sz="1800" dirty="0"/>
              <a:t>did not contain PCBs </a:t>
            </a:r>
            <a:r>
              <a:rPr lang="en-US" sz="1800" dirty="0" smtClean="0"/>
              <a:t>in filtered </a:t>
            </a:r>
            <a:r>
              <a:rPr lang="en-US" sz="1800" dirty="0"/>
              <a:t>or unfiltered samples.  </a:t>
            </a:r>
            <a:endParaRPr lang="en-US" sz="1800" dirty="0" smtClean="0"/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March 2013 </a:t>
            </a:r>
            <a:r>
              <a:rPr lang="en-US" sz="1800" dirty="0"/>
              <a:t>results indicate that PCBs are not present in groundwater in the dissolved-phase and are instead adhered to sediment particles in the unfiltered samples.  </a:t>
            </a:r>
            <a:endParaRPr lang="en-US" sz="1800" dirty="0" smtClean="0"/>
          </a:p>
          <a:p>
            <a:pPr lvl="1">
              <a:buFont typeface="Arial" pitchFamily="34" charset="0"/>
              <a:buChar char="−"/>
            </a:pPr>
            <a:r>
              <a:rPr lang="en-US" sz="1800" b="1" dirty="0" smtClean="0"/>
              <a:t>PCBs Recommendations:</a:t>
            </a:r>
            <a:endParaRPr lang="en-US" sz="1800" dirty="0"/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One additional </a:t>
            </a:r>
            <a:r>
              <a:rPr lang="en-US" sz="1800" dirty="0"/>
              <a:t>round </a:t>
            </a:r>
            <a:r>
              <a:rPr lang="en-US" sz="1800" dirty="0" smtClean="0"/>
              <a:t>of confirmation samples for </a:t>
            </a:r>
            <a:r>
              <a:rPr lang="en-US" sz="1800" dirty="0"/>
              <a:t>filtered and unfiltered </a:t>
            </a:r>
            <a:r>
              <a:rPr lang="en-US" sz="1800" dirty="0" smtClean="0"/>
              <a:t>PCBs </a:t>
            </a:r>
            <a:r>
              <a:rPr lang="en-US" sz="1800" dirty="0"/>
              <a:t>from MW-22S and MW-22D during the April 2013 groundwater monitoring event. </a:t>
            </a:r>
          </a:p>
          <a:p>
            <a:pPr lvl="2">
              <a:buFont typeface="Arial" pitchFamily="34" charset="0"/>
              <a:buChar char="−"/>
            </a:pPr>
            <a:endParaRPr lang="en-US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97226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Investigation Conclusions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87328"/>
            <a:ext cx="8356862" cy="49433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2"/>
                </a:solidFill>
              </a:rPr>
              <a:t>Groundwater (continued)</a:t>
            </a:r>
            <a:endParaRPr lang="en-US" dirty="0" smtClean="0"/>
          </a:p>
          <a:p>
            <a:pPr lvl="1">
              <a:buFont typeface="Arial" pitchFamily="34" charset="0"/>
              <a:buChar char="−"/>
            </a:pPr>
            <a:r>
              <a:rPr lang="en-US" sz="2000" b="1" dirty="0" smtClean="0"/>
              <a:t>RCRA Metals: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ES exceedances were </a:t>
            </a:r>
            <a:r>
              <a:rPr lang="en-US" sz="1800" dirty="0"/>
              <a:t>only reported at Monitoring Well MW-3S with exceedances of chromium and mercury.  </a:t>
            </a:r>
            <a:endParaRPr lang="en-US" sz="1800" dirty="0" smtClean="0"/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PAL </a:t>
            </a:r>
            <a:r>
              <a:rPr lang="en-US" sz="1800" dirty="0"/>
              <a:t>exceedances of RCRA metals were limited to the north parking lot and under the building with exceedances of chromium, lead, mercury and arsenic.  </a:t>
            </a:r>
            <a:endParaRPr lang="en-US" sz="1800" dirty="0" smtClean="0"/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metal exceedances are limited to the </a:t>
            </a:r>
            <a:r>
              <a:rPr lang="en-US" sz="1800" dirty="0" smtClean="0"/>
              <a:t>on-site </a:t>
            </a:r>
            <a:r>
              <a:rPr lang="en-US" sz="1800" dirty="0"/>
              <a:t>well locations</a:t>
            </a:r>
            <a:r>
              <a:rPr lang="en-US" sz="1800" dirty="0" smtClean="0"/>
              <a:t>.  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MW-3S was re-sampled in March 2013. Concentrations decreased from January 2013.</a:t>
            </a:r>
            <a:endParaRPr lang="en-US" sz="1800" dirty="0"/>
          </a:p>
          <a:p>
            <a:pPr marL="914400" lvl="2" indent="0">
              <a:buNone/>
            </a:pPr>
            <a:endParaRPr lang="en-US" sz="1800" dirty="0" smtClean="0"/>
          </a:p>
          <a:p>
            <a:pPr lvl="1">
              <a:buFont typeface="Arial" pitchFamily="34" charset="0"/>
              <a:buChar char="−"/>
            </a:pPr>
            <a:r>
              <a:rPr lang="en-US" sz="2000" b="1" dirty="0" smtClean="0"/>
              <a:t>RCRA Metals Recommendations:</a:t>
            </a:r>
            <a:endParaRPr lang="en-US" sz="2000" dirty="0"/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No additional monitoring is recommended.  However, RCRA metals will continue to be monitored as </a:t>
            </a:r>
            <a:r>
              <a:rPr lang="en-US" sz="1800" dirty="0"/>
              <a:t>part of the ISCO post-injection monitoring program</a:t>
            </a:r>
            <a:r>
              <a:rPr lang="en-US" sz="1800" dirty="0" smtClean="0"/>
              <a:t>.</a:t>
            </a:r>
            <a:r>
              <a:rPr lang="en-US" sz="1800" dirty="0"/>
              <a:t> </a:t>
            </a:r>
          </a:p>
          <a:p>
            <a:pPr lvl="2">
              <a:buFont typeface="Arial" pitchFamily="34" charset="0"/>
              <a:buChar char="−"/>
            </a:pPr>
            <a:endParaRPr lang="en-US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15652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87" y="704056"/>
            <a:ext cx="8229600" cy="858837"/>
          </a:xfrm>
        </p:spPr>
        <p:txBody>
          <a:bodyPr/>
          <a:lstStyle/>
          <a:p>
            <a:r>
              <a:rPr lang="en-US" sz="4400" dirty="0" smtClean="0"/>
              <a:t>Conceptual Site Model (CSM)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17838" y="1988088"/>
            <a:ext cx="80838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2000" dirty="0" smtClean="0"/>
              <a:t>Development </a:t>
            </a:r>
            <a:r>
              <a:rPr lang="en-US" sz="2000" dirty="0"/>
              <a:t>of a successful remedial strategy is dependent on the assembly and testing of the </a:t>
            </a:r>
            <a:r>
              <a:rPr lang="en-US" sz="2000" dirty="0" smtClean="0"/>
              <a:t>Conceptual Site Model (CSM).  </a:t>
            </a:r>
          </a:p>
          <a:p>
            <a:pPr hangingPunct="0"/>
            <a:endParaRPr lang="en-US" sz="2000" dirty="0"/>
          </a:p>
          <a:p>
            <a:pPr hangingPunct="0"/>
            <a:r>
              <a:rPr lang="en-US" sz="2000" dirty="0" smtClean="0"/>
              <a:t>CSM </a:t>
            </a:r>
            <a:r>
              <a:rPr lang="en-US" sz="2000" dirty="0"/>
              <a:t>synthesizes </a:t>
            </a:r>
            <a:r>
              <a:rPr lang="en-US" sz="2000" dirty="0" smtClean="0"/>
              <a:t>relevant </a:t>
            </a:r>
            <a:r>
              <a:rPr lang="en-US" sz="2000" dirty="0"/>
              <a:t>data </a:t>
            </a:r>
            <a:r>
              <a:rPr lang="en-US" sz="2000" dirty="0" smtClean="0"/>
              <a:t>including:</a:t>
            </a:r>
          </a:p>
          <a:p>
            <a:pPr hangingPunct="0"/>
            <a:endParaRPr lang="en-US" sz="2000" dirty="0" smtClean="0"/>
          </a:p>
          <a:p>
            <a:pPr marL="747713" indent="-285750" hangingPunct="0">
              <a:buFont typeface="Arial" pitchFamily="34" charset="0"/>
              <a:buChar char="•"/>
            </a:pPr>
            <a:r>
              <a:rPr lang="en-US" sz="2000" dirty="0" smtClean="0"/>
              <a:t>Historical site use,</a:t>
            </a:r>
          </a:p>
          <a:p>
            <a:pPr marL="747713" indent="-285750" hangingPunct="0">
              <a:buFont typeface="Arial" pitchFamily="34" charset="0"/>
              <a:buChar char="•"/>
            </a:pPr>
            <a:r>
              <a:rPr lang="en-US" sz="2000" dirty="0" smtClean="0"/>
              <a:t>Geologic </a:t>
            </a:r>
            <a:r>
              <a:rPr lang="en-US" sz="2000" dirty="0"/>
              <a:t>and hydrogeologic conditions, </a:t>
            </a:r>
            <a:endParaRPr lang="en-US" sz="2000" dirty="0" smtClean="0"/>
          </a:p>
          <a:p>
            <a:pPr marL="747713" indent="-285750" hangingPunct="0">
              <a:buFont typeface="Arial" pitchFamily="34" charset="0"/>
              <a:buChar char="•"/>
            </a:pPr>
            <a:r>
              <a:rPr lang="en-US" sz="2000" dirty="0" smtClean="0"/>
              <a:t>Nature </a:t>
            </a:r>
            <a:r>
              <a:rPr lang="en-US" sz="2000" dirty="0"/>
              <a:t>and extent of contamination, </a:t>
            </a:r>
            <a:endParaRPr lang="en-US" sz="2000" dirty="0" smtClean="0"/>
          </a:p>
          <a:p>
            <a:pPr marL="747713" indent="-285750" hangingPunct="0">
              <a:buFont typeface="Arial" pitchFamily="34" charset="0"/>
              <a:buChar char="•"/>
            </a:pPr>
            <a:r>
              <a:rPr lang="en-US" sz="2000" dirty="0" smtClean="0"/>
              <a:t>Transport mechanisms, and</a:t>
            </a:r>
          </a:p>
          <a:p>
            <a:pPr marL="747713" indent="-285750" hangingPunct="0">
              <a:buFont typeface="Arial" pitchFamily="34" charset="0"/>
              <a:buChar char="•"/>
            </a:pPr>
            <a:r>
              <a:rPr lang="en-US" sz="2000" dirty="0" smtClean="0"/>
              <a:t>Potential receptors.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37560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9726"/>
            <a:ext cx="9144000" cy="4803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 bwMode="auto">
          <a:xfrm>
            <a:off x="457200" y="590444"/>
            <a:ext cx="41148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9A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9A2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9A2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9A2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9A2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9A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9A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9A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9A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Regional Geology</a:t>
            </a:r>
            <a:endParaRPr lang="en-US" dirty="0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08" y="21266"/>
            <a:ext cx="3296094" cy="1985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6519532"/>
            <a:ext cx="1069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smtClean="0"/>
              <a:t>(USGS, 2001)</a:t>
            </a:r>
            <a:endParaRPr lang="en-US" sz="1050" b="1" i="1" dirty="0"/>
          </a:p>
        </p:txBody>
      </p:sp>
    </p:spTree>
    <p:extLst>
      <p:ext uri="{BB962C8B-B14F-4D97-AF65-F5344CB8AC3E}">
        <p14:creationId xmlns:p14="http://schemas.microsoft.com/office/powerpoint/2010/main" val="2633171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034459"/>
            <a:ext cx="2743200" cy="302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9A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9A2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9A2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9A2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9A2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9A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9A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9A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9A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Regional Pumping Centers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Half-Capacity Pumping Rates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49578" y="212993"/>
            <a:ext cx="5518207" cy="4989228"/>
            <a:chOff x="3233907" y="212992"/>
            <a:chExt cx="5271634" cy="480949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26" t="21455" r="11880" b="26750"/>
            <a:stretch/>
          </p:blipFill>
          <p:spPr bwMode="auto">
            <a:xfrm>
              <a:off x="3233907" y="212992"/>
              <a:ext cx="5208816" cy="4389120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012825" y="4760881"/>
              <a:ext cx="1492716" cy="26161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100" b="1" i="1" dirty="0"/>
                <a:t>(Dane County, 2004)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84695" y="1808683"/>
              <a:ext cx="2452739" cy="1115683"/>
              <a:chOff x="2133081" y="3003116"/>
              <a:chExt cx="3032510" cy="146729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133081" y="3003116"/>
                <a:ext cx="1149413" cy="3238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C00000"/>
                    </a:solidFill>
                  </a:rPr>
                  <a:t>Unit Well 24</a:t>
                </a:r>
                <a:endParaRPr lang="en-US" sz="1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 bwMode="auto">
              <a:xfrm>
                <a:off x="2364068" y="3333554"/>
                <a:ext cx="660626" cy="457164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 bwMode="auto">
              <a:xfrm flipH="1">
                <a:off x="4802012" y="3108947"/>
                <a:ext cx="363579" cy="494697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 bwMode="auto">
              <a:xfrm flipH="1">
                <a:off x="3355912" y="3971437"/>
                <a:ext cx="471654" cy="498971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7513062" y="1642932"/>
              <a:ext cx="929661" cy="24622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C00000"/>
                  </a:solidFill>
                </a:rPr>
                <a:t>Unit Well 11</a:t>
              </a:r>
              <a:endParaRPr lang="en-US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05845" y="2924367"/>
              <a:ext cx="929661" cy="24622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C00000"/>
                  </a:solidFill>
                </a:rPr>
                <a:t>Unit Well 8</a:t>
              </a:r>
              <a:endParaRPr lang="en-US" sz="1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92" y="4893427"/>
            <a:ext cx="1619250" cy="1238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251917" y="247370"/>
            <a:ext cx="1107483" cy="2242193"/>
            <a:chOff x="7251917" y="247370"/>
            <a:chExt cx="1107483" cy="2242193"/>
          </a:xfrm>
        </p:grpSpPr>
        <p:sp>
          <p:nvSpPr>
            <p:cNvPr id="2" name="5-Point Star 1"/>
            <p:cNvSpPr/>
            <p:nvPr/>
          </p:nvSpPr>
          <p:spPr>
            <a:xfrm>
              <a:off x="7265805" y="2279170"/>
              <a:ext cx="210393" cy="210393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tlCol="0" anchor="t" anchorCtr="0">
              <a:normAutofit fontScale="25000" lnSpcReduction="20000"/>
            </a:bodyPr>
            <a:lstStyle/>
            <a:p>
              <a:pPr algn="ctr"/>
              <a:endParaRPr lang="en-US" sz="2400" dirty="0" smtClean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51917" y="247370"/>
              <a:ext cx="1107483" cy="52322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007CA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SITE </a:t>
              </a:r>
            </a:p>
            <a:p>
              <a:pPr algn="ctr"/>
              <a:r>
                <a:rPr lang="en-US" sz="1400" b="1" dirty="0" smtClean="0"/>
                <a:t>LOCATION</a:t>
              </a:r>
            </a:p>
          </p:txBody>
        </p:sp>
        <p:cxnSp>
          <p:nvCxnSpPr>
            <p:cNvPr id="18" name="Straight Arrow Connector 17"/>
            <p:cNvCxnSpPr>
              <a:stCxn id="3" idx="2"/>
            </p:cNvCxnSpPr>
            <p:nvPr/>
          </p:nvCxnSpPr>
          <p:spPr>
            <a:xfrm flipH="1">
              <a:off x="7371003" y="770590"/>
              <a:ext cx="434656" cy="1508580"/>
            </a:xfrm>
            <a:prstGeom prst="straightConnector1">
              <a:avLst/>
            </a:prstGeom>
            <a:ln w="41275">
              <a:solidFill>
                <a:srgbClr val="007C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45899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29063"/>
            <a:ext cx="8051800" cy="6174063"/>
          </a:xfrm>
        </p:spPr>
      </p:pic>
      <p:sp>
        <p:nvSpPr>
          <p:cNvPr id="4" name="Rectangle 3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77487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1671" y="1466959"/>
            <a:ext cx="7961610" cy="42473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61963" lvl="0" indent="-342900">
              <a:spcBef>
                <a:spcPts val="0"/>
              </a:spcBef>
              <a:spcAft>
                <a:spcPts val="600"/>
              </a:spcAft>
              <a:buClr>
                <a:srgbClr val="007CA0"/>
              </a:buClr>
              <a:buFont typeface="Arial" pitchFamily="34" charset="0"/>
              <a:buChar char="•"/>
              <a:tabLst>
                <a:tab pos="225425" algn="l"/>
                <a:tab pos="685800" algn="l"/>
              </a:tabLst>
            </a:pPr>
            <a:r>
              <a:rPr lang="en-US" sz="2000" dirty="0" smtClean="0">
                <a:ea typeface="Times New Roman"/>
              </a:rPr>
              <a:t>Present a summary of investigation activities and conclusions</a:t>
            </a:r>
          </a:p>
          <a:p>
            <a:pPr marL="461963" lvl="0" indent="-342900">
              <a:spcBef>
                <a:spcPts val="0"/>
              </a:spcBef>
              <a:spcAft>
                <a:spcPts val="600"/>
              </a:spcAft>
              <a:buClr>
                <a:srgbClr val="007CA0"/>
              </a:buClr>
              <a:buFont typeface="Arial" pitchFamily="34" charset="0"/>
              <a:buChar char="•"/>
              <a:tabLst>
                <a:tab pos="225425" algn="l"/>
                <a:tab pos="685800" algn="l"/>
              </a:tabLst>
            </a:pPr>
            <a:endParaRPr lang="en-US" sz="2000" dirty="0" smtClean="0">
              <a:ea typeface="Times New Roman"/>
            </a:endParaRPr>
          </a:p>
          <a:p>
            <a:pPr marL="461963" lvl="0" indent="-342900">
              <a:spcBef>
                <a:spcPts val="0"/>
              </a:spcBef>
              <a:spcAft>
                <a:spcPts val="600"/>
              </a:spcAft>
              <a:buClr>
                <a:srgbClr val="007CA0"/>
              </a:buClr>
              <a:buFont typeface="Arial" pitchFamily="34" charset="0"/>
              <a:buChar char="•"/>
              <a:tabLst>
                <a:tab pos="225425" algn="l"/>
                <a:tab pos="685800" algn="l"/>
              </a:tabLst>
            </a:pPr>
            <a:r>
              <a:rPr lang="en-US" sz="2000" dirty="0" smtClean="0">
                <a:ea typeface="Times New Roman"/>
              </a:rPr>
              <a:t>Present the Conceptual Site Model (CSM)</a:t>
            </a:r>
          </a:p>
          <a:p>
            <a:pPr marL="461963" lvl="0" indent="-342900">
              <a:spcBef>
                <a:spcPts val="0"/>
              </a:spcBef>
              <a:spcAft>
                <a:spcPts val="600"/>
              </a:spcAft>
              <a:buClr>
                <a:srgbClr val="007CA0"/>
              </a:buClr>
              <a:buFont typeface="Arial" pitchFamily="34" charset="0"/>
              <a:buChar char="•"/>
              <a:tabLst>
                <a:tab pos="225425" algn="l"/>
                <a:tab pos="685800" algn="l"/>
              </a:tabLst>
            </a:pPr>
            <a:endParaRPr lang="en-US" sz="2000" dirty="0" smtClean="0">
              <a:ea typeface="Times New Roman"/>
            </a:endParaRPr>
          </a:p>
          <a:p>
            <a:pPr marL="461963" lvl="0" indent="-342900">
              <a:spcBef>
                <a:spcPts val="0"/>
              </a:spcBef>
              <a:spcAft>
                <a:spcPts val="600"/>
              </a:spcAft>
              <a:buClr>
                <a:srgbClr val="007CA0"/>
              </a:buClr>
              <a:buFont typeface="Arial" pitchFamily="34" charset="0"/>
              <a:buChar char="•"/>
              <a:tabLst>
                <a:tab pos="225425" algn="l"/>
                <a:tab pos="685800" algn="l"/>
              </a:tabLst>
            </a:pPr>
            <a:r>
              <a:rPr lang="en-US" sz="2000" dirty="0" smtClean="0">
                <a:ea typeface="Times New Roman"/>
              </a:rPr>
              <a:t>Present in-situ chemical oxidation (ISCO) pilot test results</a:t>
            </a:r>
            <a:endParaRPr lang="en-US" sz="2000" dirty="0">
              <a:ea typeface="Times New Roman"/>
            </a:endParaRPr>
          </a:p>
          <a:p>
            <a:pPr marL="461963" lvl="0" indent="-342900">
              <a:spcBef>
                <a:spcPts val="0"/>
              </a:spcBef>
              <a:spcAft>
                <a:spcPts val="600"/>
              </a:spcAft>
              <a:buClr>
                <a:srgbClr val="007CA0"/>
              </a:buClr>
              <a:buFont typeface="Arial" pitchFamily="34" charset="0"/>
              <a:buChar char="•"/>
              <a:tabLst>
                <a:tab pos="225425" algn="l"/>
                <a:tab pos="685800" algn="l"/>
              </a:tabLst>
            </a:pPr>
            <a:endParaRPr lang="en-US" sz="2000" dirty="0" smtClean="0">
              <a:ea typeface="Times New Roman"/>
            </a:endParaRPr>
          </a:p>
          <a:p>
            <a:pPr marL="461963" lvl="0" indent="-342900">
              <a:spcBef>
                <a:spcPts val="0"/>
              </a:spcBef>
              <a:spcAft>
                <a:spcPts val="600"/>
              </a:spcAft>
              <a:buClr>
                <a:srgbClr val="007CA0"/>
              </a:buClr>
              <a:buFont typeface="Arial" pitchFamily="34" charset="0"/>
              <a:buChar char="•"/>
              <a:tabLst>
                <a:tab pos="225425" algn="l"/>
                <a:tab pos="685800" algn="l"/>
              </a:tabLst>
            </a:pPr>
            <a:r>
              <a:rPr lang="en-US" sz="2000" dirty="0" smtClean="0">
                <a:ea typeface="Times New Roman"/>
              </a:rPr>
              <a:t>Solicit concurrence on </a:t>
            </a:r>
            <a:r>
              <a:rPr lang="en-US" sz="2000" dirty="0">
                <a:ea typeface="Times New Roman"/>
              </a:rPr>
              <a:t>n</a:t>
            </a:r>
            <a:r>
              <a:rPr lang="en-US" sz="2000" dirty="0" smtClean="0">
                <a:ea typeface="Times New Roman"/>
              </a:rPr>
              <a:t>ext steps: </a:t>
            </a:r>
          </a:p>
          <a:p>
            <a:pPr marL="919163" lvl="1" indent="-342900">
              <a:spcBef>
                <a:spcPts val="0"/>
              </a:spcBef>
              <a:spcAft>
                <a:spcPts val="600"/>
              </a:spcAft>
              <a:buClr>
                <a:srgbClr val="007CA0"/>
              </a:buClr>
              <a:buFont typeface="Arial" pitchFamily="34" charset="0"/>
              <a:buChar char="−"/>
              <a:tabLst>
                <a:tab pos="225425" algn="l"/>
                <a:tab pos="685800" algn="l"/>
              </a:tabLst>
            </a:pPr>
            <a:r>
              <a:rPr lang="en-US" sz="2000" dirty="0" smtClean="0">
                <a:ea typeface="Times New Roman"/>
              </a:rPr>
              <a:t>Soil</a:t>
            </a:r>
          </a:p>
          <a:p>
            <a:pPr marL="919163" lvl="1" indent="-342900">
              <a:spcBef>
                <a:spcPts val="0"/>
              </a:spcBef>
              <a:spcAft>
                <a:spcPts val="600"/>
              </a:spcAft>
              <a:buClr>
                <a:srgbClr val="007CA0"/>
              </a:buClr>
              <a:buFont typeface="Arial" pitchFamily="34" charset="0"/>
              <a:buChar char="−"/>
              <a:tabLst>
                <a:tab pos="225425" algn="l"/>
                <a:tab pos="685800" algn="l"/>
              </a:tabLst>
            </a:pPr>
            <a:r>
              <a:rPr lang="en-US" sz="2000" dirty="0" smtClean="0">
                <a:ea typeface="Times New Roman"/>
              </a:rPr>
              <a:t>Soil Vapor</a:t>
            </a:r>
          </a:p>
          <a:p>
            <a:pPr marL="919163" lvl="1" indent="-342900">
              <a:spcBef>
                <a:spcPts val="0"/>
              </a:spcBef>
              <a:spcAft>
                <a:spcPts val="600"/>
              </a:spcAft>
              <a:buClr>
                <a:srgbClr val="007CA0"/>
              </a:buClr>
              <a:buFont typeface="Arial" pitchFamily="34" charset="0"/>
              <a:buChar char="−"/>
              <a:tabLst>
                <a:tab pos="225425" algn="l"/>
                <a:tab pos="685800" algn="l"/>
              </a:tabLst>
            </a:pPr>
            <a:r>
              <a:rPr lang="en-US" sz="2000" dirty="0" smtClean="0">
                <a:ea typeface="Times New Roman"/>
              </a:rPr>
              <a:t>Groundwater</a:t>
            </a:r>
          </a:p>
          <a:p>
            <a:pPr marL="1033463" lvl="2">
              <a:spcBef>
                <a:spcPts val="0"/>
              </a:spcBef>
              <a:spcAft>
                <a:spcPts val="600"/>
              </a:spcAft>
              <a:tabLst>
                <a:tab pos="225425" algn="l"/>
                <a:tab pos="685800" algn="l"/>
              </a:tabLst>
            </a:pPr>
            <a:r>
              <a:rPr lang="en-US" sz="2000" dirty="0" smtClean="0">
                <a:ea typeface="Times New Roman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94786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0500" y="604838"/>
            <a:ext cx="8229600" cy="858837"/>
          </a:xfrm>
        </p:spPr>
        <p:txBody>
          <a:bodyPr/>
          <a:lstStyle/>
          <a:p>
            <a:r>
              <a:rPr lang="en-US" dirty="0" smtClean="0"/>
              <a:t>Geophysical </a:t>
            </a:r>
            <a:br>
              <a:rPr lang="en-US" dirty="0" smtClean="0"/>
            </a:br>
            <a:r>
              <a:rPr lang="en-US" dirty="0" smtClean="0"/>
              <a:t>Data Collection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" b="-1"/>
          <a:stretch/>
        </p:blipFill>
        <p:spPr bwMode="auto">
          <a:xfrm>
            <a:off x="3690957" y="189571"/>
            <a:ext cx="5272267" cy="585216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163808" y="2072931"/>
            <a:ext cx="342237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2713" indent="-1127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Gamma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Caliper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Temperature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Conductivity </a:t>
            </a:r>
            <a:endParaRPr lang="en-US" sz="22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Acoustical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Televiewer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Optical Televiewer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Heat Pulse Flow Meter</a:t>
            </a:r>
            <a:endParaRPr lang="en-US" sz="22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38168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8" y="448361"/>
            <a:ext cx="3866959" cy="2406351"/>
          </a:xfrm>
        </p:spPr>
        <p:txBody>
          <a:bodyPr/>
          <a:lstStyle/>
          <a:p>
            <a:r>
              <a:rPr lang="en-US" sz="2800" dirty="0"/>
              <a:t>U</a:t>
            </a:r>
            <a:r>
              <a:rPr lang="en-US" sz="2800" dirty="0" smtClean="0"/>
              <a:t>nconsolidated Aquifer</a:t>
            </a:r>
            <a:br>
              <a:rPr lang="en-US" sz="2800" dirty="0" smtClean="0"/>
            </a:br>
            <a:r>
              <a:rPr lang="en-US" sz="2800" dirty="0" smtClean="0"/>
              <a:t>Potentiometric Map</a:t>
            </a:r>
            <a:br>
              <a:rPr lang="en-US" sz="2800" dirty="0" smtClean="0"/>
            </a:br>
            <a:r>
              <a:rPr lang="en-US" sz="2800" dirty="0" smtClean="0"/>
              <a:t>(0 – 30 feet bls)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9006" y="3040481"/>
            <a:ext cx="32032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</a:rPr>
              <a:t>Lake Mendota maintained at a higher elevation than Yahara River and Lake Monona.</a:t>
            </a:r>
          </a:p>
          <a:p>
            <a:endParaRPr lang="en-US" sz="18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</a:rPr>
              <a:t>Flow direction: 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    southeast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</a:rPr>
              <a:t>Horizontal gradient:       0.01 – 0.001 </a:t>
            </a:r>
            <a:r>
              <a:rPr lang="en-US" sz="1800" dirty="0" err="1" smtClean="0">
                <a:solidFill>
                  <a:srgbClr val="FFFF00"/>
                </a:solidFill>
              </a:rPr>
              <a:t>ft</a:t>
            </a:r>
            <a:r>
              <a:rPr lang="en-US" sz="1800" dirty="0" smtClean="0">
                <a:solidFill>
                  <a:srgbClr val="FFFF00"/>
                </a:solidFill>
              </a:rPr>
              <a:t>/</a:t>
            </a:r>
            <a:r>
              <a:rPr lang="en-US" sz="1800" dirty="0" err="1" smtClean="0">
                <a:solidFill>
                  <a:srgbClr val="FFFF00"/>
                </a:solidFill>
              </a:rPr>
              <a:t>ft</a:t>
            </a:r>
            <a:endParaRPr lang="en-US" sz="1800" dirty="0">
              <a:solidFill>
                <a:srgbClr val="FFFF00"/>
              </a:solidFill>
            </a:endParaRPr>
          </a:p>
          <a:p>
            <a:endParaRPr lang="en-US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93" y="88900"/>
            <a:ext cx="4773311" cy="6090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457987" y="3537966"/>
            <a:ext cx="400522" cy="99497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50027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486462"/>
            <a:ext cx="3344899" cy="2592119"/>
          </a:xfrm>
        </p:spPr>
        <p:txBody>
          <a:bodyPr/>
          <a:lstStyle/>
          <a:p>
            <a:r>
              <a:rPr lang="en-US" sz="2800" dirty="0" smtClean="0"/>
              <a:t>Lower Lone Rock Formation</a:t>
            </a:r>
            <a:br>
              <a:rPr lang="en-US" sz="2800" dirty="0" smtClean="0"/>
            </a:br>
            <a:r>
              <a:rPr lang="en-US" sz="2800" dirty="0" smtClean="0"/>
              <a:t>Potentiometric Map</a:t>
            </a:r>
            <a:br>
              <a:rPr lang="en-US" sz="2800" dirty="0" smtClean="0"/>
            </a:br>
            <a:r>
              <a:rPr lang="en-US" sz="2800" dirty="0" smtClean="0"/>
              <a:t>(60-95 feet bls)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9006" y="3040481"/>
            <a:ext cx="3203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</a:rPr>
              <a:t>Flow direction: predominantly south-southeast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</a:rPr>
              <a:t>Horizontal gradient:       0.01 – 0.001 </a:t>
            </a:r>
            <a:r>
              <a:rPr lang="en-US" sz="1800" dirty="0" err="1" smtClean="0">
                <a:solidFill>
                  <a:srgbClr val="FFFF00"/>
                </a:solidFill>
              </a:rPr>
              <a:t>ft</a:t>
            </a:r>
            <a:r>
              <a:rPr lang="en-US" sz="1800" dirty="0" smtClean="0">
                <a:solidFill>
                  <a:srgbClr val="FFFF00"/>
                </a:solidFill>
              </a:rPr>
              <a:t>/</a:t>
            </a:r>
            <a:r>
              <a:rPr lang="en-US" sz="1800" dirty="0" err="1" smtClean="0">
                <a:solidFill>
                  <a:srgbClr val="FFFF00"/>
                </a:solidFill>
              </a:rPr>
              <a:t>ft</a:t>
            </a:r>
            <a:endParaRPr lang="en-US" sz="1800" dirty="0">
              <a:solidFill>
                <a:srgbClr val="FFFF00"/>
              </a:solidFill>
            </a:endParaRPr>
          </a:p>
          <a:p>
            <a:endParaRPr lang="en-US" sz="1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101600"/>
            <a:ext cx="4766354" cy="608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44589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448362"/>
            <a:ext cx="3344899" cy="2682983"/>
          </a:xfrm>
        </p:spPr>
        <p:txBody>
          <a:bodyPr/>
          <a:lstStyle/>
          <a:p>
            <a:r>
              <a:rPr lang="en-US" sz="2800" dirty="0" smtClean="0"/>
              <a:t>Lower Wonewoc Formation</a:t>
            </a:r>
            <a:br>
              <a:rPr lang="en-US" sz="2800" dirty="0" smtClean="0"/>
            </a:br>
            <a:r>
              <a:rPr lang="en-US" sz="2800" dirty="0" smtClean="0"/>
              <a:t>Potentiometric Map</a:t>
            </a:r>
            <a:br>
              <a:rPr lang="en-US" sz="2800" dirty="0" smtClean="0"/>
            </a:br>
            <a:r>
              <a:rPr lang="en-US" sz="2800" dirty="0" smtClean="0"/>
              <a:t>(120-220 feet bls)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9006" y="3040481"/>
            <a:ext cx="32032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</a:rPr>
              <a:t>Flow direction: 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    southeast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</a:rPr>
              <a:t>Horizontal gradient:  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    0.001 </a:t>
            </a:r>
            <a:r>
              <a:rPr lang="en-US" sz="1800" dirty="0" err="1" smtClean="0">
                <a:solidFill>
                  <a:srgbClr val="FFFF00"/>
                </a:solidFill>
              </a:rPr>
              <a:t>ft</a:t>
            </a:r>
            <a:r>
              <a:rPr lang="en-US" sz="1800" dirty="0" smtClean="0">
                <a:solidFill>
                  <a:srgbClr val="FFFF00"/>
                </a:solidFill>
              </a:rPr>
              <a:t>/</a:t>
            </a:r>
            <a:r>
              <a:rPr lang="en-US" sz="1800" dirty="0" err="1" smtClean="0">
                <a:solidFill>
                  <a:srgbClr val="FFFF00"/>
                </a:solidFill>
              </a:rPr>
              <a:t>ft</a:t>
            </a:r>
            <a:endParaRPr lang="en-US" sz="1800" dirty="0">
              <a:solidFill>
                <a:srgbClr val="FFFF00"/>
              </a:solidFill>
            </a:endParaRPr>
          </a:p>
          <a:p>
            <a:endParaRPr lang="en-US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86393"/>
            <a:ext cx="4775932" cy="608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70535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Downward Vertical Gradients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1012" y="2536061"/>
            <a:ext cx="8175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endParaRPr lang="en-US" sz="1800" dirty="0"/>
          </a:p>
          <a:p>
            <a:pPr marL="285750" indent="-285750" hangingPunct="0">
              <a:buFont typeface="Arial" pitchFamily="34" charset="0"/>
              <a:buChar char="•"/>
            </a:pPr>
            <a:endParaRPr lang="en-US" sz="1800" dirty="0" smtClean="0"/>
          </a:p>
          <a:p>
            <a:pPr marL="285750" indent="-285750" hangingPunct="0">
              <a:buFont typeface="Arial" pitchFamily="34" charset="0"/>
              <a:buChar char="•"/>
            </a:pPr>
            <a:endParaRPr lang="en-US" sz="1800" dirty="0"/>
          </a:p>
          <a:p>
            <a:pPr marL="285750" indent="-285750" hangingPunct="0">
              <a:buFont typeface="Arial" pitchFamily="34" charset="0"/>
              <a:buChar char="•"/>
            </a:pPr>
            <a:endParaRPr lang="en-US" sz="1800" dirty="0" smtClean="0"/>
          </a:p>
          <a:p>
            <a:pPr marL="285750" indent="-285750" hangingPunct="0">
              <a:buFont typeface="Arial" pitchFamily="34" charset="0"/>
              <a:buChar char="•"/>
            </a:pPr>
            <a:endParaRPr lang="en-US" sz="1800" dirty="0"/>
          </a:p>
          <a:p>
            <a:pPr marL="285750" indent="-285750" hangingPunct="0">
              <a:buFont typeface="Arial" pitchFamily="34" charset="0"/>
              <a:buChar char="•"/>
            </a:pPr>
            <a:endParaRPr lang="en-US" sz="1800" dirty="0" smtClean="0"/>
          </a:p>
          <a:p>
            <a:pPr marL="285750" indent="-285750" hangingPunct="0">
              <a:buFont typeface="Arial" pitchFamily="34" charset="0"/>
              <a:buChar char="•"/>
            </a:pPr>
            <a:endParaRPr lang="en-US" sz="1800" dirty="0"/>
          </a:p>
          <a:p>
            <a:pPr marL="285750" indent="-285750" hangingPunct="0">
              <a:buFont typeface="Arial" pitchFamily="34" charset="0"/>
              <a:buChar char="•"/>
            </a:pPr>
            <a:endParaRPr lang="en-US" sz="1800" dirty="0" smtClean="0"/>
          </a:p>
          <a:p>
            <a:pPr marL="285750" indent="-285750" hangingPunct="0">
              <a:buFont typeface="Arial" pitchFamily="34" charset="0"/>
              <a:buChar char="•"/>
            </a:pPr>
            <a:endParaRPr lang="en-US" sz="1800" dirty="0"/>
          </a:p>
          <a:p>
            <a:pPr lvl="1" hangingPunct="0"/>
            <a:r>
              <a:rPr lang="en-US" sz="1200" dirty="0" smtClean="0"/>
              <a:t>Exceptions include: MP-15, MW-9D, and MW-9D2 where upward gradients observed (~0.002 ft/ft)</a:t>
            </a:r>
          </a:p>
          <a:p>
            <a:pPr marL="746125" lvl="1" hangingPunct="0"/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094448"/>
              </p:ext>
            </p:extLst>
          </p:nvPr>
        </p:nvGraphicFramePr>
        <p:xfrm>
          <a:off x="1066799" y="1676399"/>
          <a:ext cx="69850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090"/>
                <a:gridCol w="3309910"/>
              </a:tblGrid>
              <a:tr h="5344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Average Vertical Gradients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22510">
                <a:tc>
                  <a:txBody>
                    <a:bodyPr/>
                    <a:lstStyle/>
                    <a:p>
                      <a:pPr lvl="0"/>
                      <a:r>
                        <a:rPr lang="en-US" sz="1800" dirty="0" smtClean="0"/>
                        <a:t>Unconsolidated Aquifer to the  Lone Rock Formation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-0.011 to -0.084 ft/ft</a:t>
                      </a:r>
                    </a:p>
                  </a:txBody>
                  <a:tcPr anchor="ctr"/>
                </a:tc>
              </a:tr>
              <a:tr h="922510">
                <a:tc>
                  <a:txBody>
                    <a:bodyPr/>
                    <a:lstStyle/>
                    <a:p>
                      <a:pPr lvl="0"/>
                      <a:r>
                        <a:rPr lang="en-US" sz="1800" dirty="0" smtClean="0"/>
                        <a:t>Lone Rock Formation to the Lower Wonewoc Formation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-0.012 to -0.033 ft/ft</a:t>
                      </a:r>
                    </a:p>
                  </a:txBody>
                  <a:tcPr anchor="ctr"/>
                </a:tc>
              </a:tr>
              <a:tr h="922510">
                <a:tc>
                  <a:txBody>
                    <a:bodyPr/>
                    <a:lstStyle/>
                    <a:p>
                      <a:pPr lvl="0"/>
                      <a:r>
                        <a:rPr lang="en-US" sz="1800" dirty="0" smtClean="0"/>
                        <a:t>Lone Rock to the </a:t>
                      </a:r>
                    </a:p>
                    <a:p>
                      <a:pPr lvl="0"/>
                      <a:r>
                        <a:rPr lang="en-US" sz="1800" dirty="0" smtClean="0"/>
                        <a:t>Wonewoc Formation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-0.013 to -0.019 ft/ft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20788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Conductivity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383179"/>
              </p:ext>
            </p:extLst>
          </p:nvPr>
        </p:nvGraphicFramePr>
        <p:xfrm>
          <a:off x="317500" y="1233836"/>
          <a:ext cx="8509000" cy="4850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1782"/>
                <a:gridCol w="2174715"/>
                <a:gridCol w="2692503"/>
              </a:tblGrid>
              <a:tr h="1119837">
                <a:tc>
                  <a:txBody>
                    <a:bodyPr/>
                    <a:lstStyle/>
                    <a:p>
                      <a:pPr marL="0" marR="0" algn="l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chemeClr val="tx1"/>
                          </a:solidFill>
                          <a:effectLst/>
                        </a:rPr>
                        <a:t>Geologic Unit</a:t>
                      </a:r>
                      <a:endParaRPr lang="en-US" sz="18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</a:rPr>
                        <a:t>Hydraulic Conductivity Range (feet/day)</a:t>
                      </a:r>
                      <a:endParaRPr lang="en-US" sz="14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</a:rPr>
                        <a:t>Hydraulic Conductivity Average (feet/day)</a:t>
                      </a:r>
                      <a:endParaRPr lang="en-US" sz="14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1792">
                <a:tc>
                  <a:txBody>
                    <a:bodyPr/>
                    <a:lstStyle/>
                    <a:p>
                      <a:pPr marL="0" marR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 dirty="0">
                          <a:solidFill>
                            <a:schemeClr val="tx1"/>
                          </a:solidFill>
                          <a:effectLst/>
                        </a:rPr>
                        <a:t>Unconsolidated Aquifer</a:t>
                      </a:r>
                      <a:endParaRPr lang="en-US" sz="16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 dirty="0">
                          <a:solidFill>
                            <a:schemeClr val="tx1"/>
                          </a:solidFill>
                          <a:effectLst/>
                        </a:rPr>
                        <a:t>0.09 - 1.6</a:t>
                      </a:r>
                      <a:endParaRPr lang="en-US" sz="16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1600" spc="-1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1792">
                <a:tc>
                  <a:txBody>
                    <a:bodyPr/>
                    <a:lstStyle/>
                    <a:p>
                      <a:pPr marL="0" marR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 dirty="0">
                          <a:solidFill>
                            <a:schemeClr val="tx1"/>
                          </a:solidFill>
                          <a:effectLst/>
                        </a:rPr>
                        <a:t>Lower Lone Rock Formation</a:t>
                      </a:r>
                      <a:endParaRPr lang="en-US" sz="16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 dirty="0">
                          <a:solidFill>
                            <a:schemeClr val="tx1"/>
                          </a:solidFill>
                          <a:effectLst/>
                        </a:rPr>
                        <a:t>3.7 – 7.6</a:t>
                      </a:r>
                      <a:endParaRPr lang="en-US" sz="16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 dirty="0">
                          <a:solidFill>
                            <a:schemeClr val="tx1"/>
                          </a:solidFill>
                          <a:effectLst/>
                        </a:rPr>
                        <a:t>5.5</a:t>
                      </a:r>
                      <a:endParaRPr lang="en-US" sz="16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1792">
                <a:tc>
                  <a:txBody>
                    <a:bodyPr/>
                    <a:lstStyle/>
                    <a:p>
                      <a:pPr marL="0" marR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 dirty="0">
                          <a:solidFill>
                            <a:schemeClr val="tx1"/>
                          </a:solidFill>
                          <a:effectLst/>
                        </a:rPr>
                        <a:t>Upper Lone Rock Formation</a:t>
                      </a:r>
                      <a:endParaRPr lang="en-US" sz="16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 dirty="0">
                          <a:solidFill>
                            <a:schemeClr val="tx1"/>
                          </a:solidFill>
                          <a:effectLst/>
                        </a:rPr>
                        <a:t>0.08 – 13.2</a:t>
                      </a:r>
                      <a:endParaRPr lang="en-US" sz="16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 dirty="0">
                          <a:solidFill>
                            <a:schemeClr val="tx1"/>
                          </a:solidFill>
                          <a:effectLst/>
                        </a:rPr>
                        <a:t>5.9</a:t>
                      </a:r>
                      <a:endParaRPr lang="en-US" sz="16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1792">
                <a:tc>
                  <a:txBody>
                    <a:bodyPr/>
                    <a:lstStyle/>
                    <a:p>
                      <a:pPr marL="0" marR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 dirty="0">
                          <a:solidFill>
                            <a:schemeClr val="tx1"/>
                          </a:solidFill>
                          <a:effectLst/>
                        </a:rPr>
                        <a:t>Upper Wonewoc Formation</a:t>
                      </a:r>
                      <a:endParaRPr lang="en-US" sz="16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 dirty="0">
                          <a:solidFill>
                            <a:schemeClr val="tx1"/>
                          </a:solidFill>
                          <a:effectLst/>
                        </a:rPr>
                        <a:t>2.7 – 3.1</a:t>
                      </a:r>
                      <a:endParaRPr lang="en-US" sz="16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 dirty="0">
                          <a:solidFill>
                            <a:schemeClr val="tx1"/>
                          </a:solidFill>
                          <a:effectLst/>
                        </a:rPr>
                        <a:t>2.8</a:t>
                      </a:r>
                      <a:endParaRPr lang="en-US" sz="16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1792">
                <a:tc>
                  <a:txBody>
                    <a:bodyPr/>
                    <a:lstStyle/>
                    <a:p>
                      <a:pPr marL="0" marR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>
                          <a:solidFill>
                            <a:schemeClr val="tx1"/>
                          </a:solidFill>
                          <a:effectLst/>
                        </a:rPr>
                        <a:t>Lower Wonewoc Formation</a:t>
                      </a:r>
                      <a:endParaRPr lang="en-US" sz="1600" spc="-1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>
                          <a:solidFill>
                            <a:schemeClr val="tx1"/>
                          </a:solidFill>
                          <a:effectLst/>
                        </a:rPr>
                        <a:t>12.7 – 13.1</a:t>
                      </a:r>
                      <a:endParaRPr lang="en-US" sz="1600" spc="-1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 dirty="0">
                          <a:solidFill>
                            <a:schemeClr val="tx1"/>
                          </a:solidFill>
                          <a:effectLst/>
                        </a:rPr>
                        <a:t>12.9</a:t>
                      </a:r>
                      <a:endParaRPr lang="en-US" sz="16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1792">
                <a:tc>
                  <a:txBody>
                    <a:bodyPr/>
                    <a:lstStyle/>
                    <a:p>
                      <a:pPr marL="0" marR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 dirty="0">
                          <a:solidFill>
                            <a:schemeClr val="tx1"/>
                          </a:solidFill>
                          <a:effectLst/>
                        </a:rPr>
                        <a:t>Wonewoc/Eau Claire Formations</a:t>
                      </a:r>
                      <a:endParaRPr lang="en-US" sz="16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 dirty="0">
                          <a:solidFill>
                            <a:schemeClr val="tx1"/>
                          </a:solidFill>
                          <a:effectLst/>
                        </a:rPr>
                        <a:t>7.9 – 9.1</a:t>
                      </a:r>
                      <a:endParaRPr lang="en-US" sz="16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0" dirty="0">
                          <a:solidFill>
                            <a:schemeClr val="tx1"/>
                          </a:solidFill>
                          <a:effectLst/>
                        </a:rPr>
                        <a:t>8.4</a:t>
                      </a:r>
                      <a:endParaRPr lang="en-US" sz="1600" spc="-1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36868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73" y="149600"/>
            <a:ext cx="8520790" cy="588377"/>
          </a:xfrm>
        </p:spPr>
        <p:txBody>
          <a:bodyPr/>
          <a:lstStyle/>
          <a:p>
            <a:pPr algn="l"/>
            <a:r>
              <a:rPr lang="en-US" dirty="0" smtClean="0"/>
              <a:t>Dual-Porosity Bedrock Transport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25442" y="1564748"/>
            <a:ext cx="433062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466725" indent="-285750">
              <a:buFont typeface="Arial" pitchFamily="34" charset="0"/>
              <a:buChar char="•"/>
            </a:pPr>
            <a:r>
              <a:rPr lang="en-US" sz="1600" dirty="0" smtClean="0"/>
              <a:t>Chemical fate and transport in fractured bedrock groundwater occurs via combination of advection, diffusion and other mechanisms (hydrophobic sorption, chemical transformation)</a:t>
            </a:r>
          </a:p>
          <a:p>
            <a:pPr marL="466725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466725" indent="-285750">
              <a:buFont typeface="Arial" pitchFamily="34" charset="0"/>
              <a:buChar char="•"/>
            </a:pPr>
            <a:r>
              <a:rPr lang="en-US" sz="1600" dirty="0" smtClean="0"/>
              <a:t>Volume of groundwater in matrix porosity greatly exceeds that of the fracture porosity</a:t>
            </a:r>
          </a:p>
          <a:p>
            <a:pPr marL="466725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466725" indent="-285750">
              <a:buFont typeface="Arial" pitchFamily="34" charset="0"/>
              <a:buChar char="•"/>
            </a:pPr>
            <a:r>
              <a:rPr lang="en-US" sz="1600" dirty="0" smtClean="0"/>
              <a:t>Diffusion gradients between mobile fracture porosity and immobile matrix porosity contribute to chemical storage and retard transport </a:t>
            </a:r>
          </a:p>
          <a:p>
            <a:pPr marL="466725" indent="-285750"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2051" name="Picture 3" descr="\\arcadis-us.com\OfficeData\Milwaukee-WI\Aproject\MadisonKipp\WI001283\photos\MW3D3 and MW5D3 Cores\DSC0765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t="4898" r="12916" b="15287"/>
          <a:stretch/>
        </p:blipFill>
        <p:spPr bwMode="auto">
          <a:xfrm rot="16200000">
            <a:off x="1092345" y="2984521"/>
            <a:ext cx="2435578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arcadis-us.com\OfficeData\Milwaukee-WI\Aproject\MadisonKipp\WI001283\photos\MW3D3 and MW5D3 Cores\IMG_002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t="5555" r="9753" b="15741"/>
          <a:stretch/>
        </p:blipFill>
        <p:spPr bwMode="auto">
          <a:xfrm rot="16200000">
            <a:off x="1123244" y="357562"/>
            <a:ext cx="2282339" cy="3566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48949" y="2167697"/>
            <a:ext cx="2460004" cy="1119765"/>
            <a:chOff x="17354110" y="-4125641"/>
            <a:chExt cx="4472860" cy="2580589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8681453" y="-2254349"/>
              <a:ext cx="1369877" cy="70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Matrix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rot="396723" flipH="1" flipV="1">
              <a:off x="18899056" y="-2900975"/>
              <a:ext cx="440868" cy="639726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rot="396723" flipH="1" flipV="1">
              <a:off x="17354110" y="-2647196"/>
              <a:ext cx="1990318" cy="271655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19287541" y="-4125641"/>
              <a:ext cx="19726" cy="1878999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19276355" y="-3951047"/>
              <a:ext cx="1856730" cy="1711885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19294254" y="-2894892"/>
              <a:ext cx="2532716" cy="65573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1319930" y="4813319"/>
            <a:ext cx="2078378" cy="1168559"/>
            <a:chOff x="17354110" y="-4125643"/>
            <a:chExt cx="3778975" cy="2693037"/>
          </a:xfrm>
        </p:grpSpPr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18287765" y="-2141903"/>
              <a:ext cx="2124769" cy="70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Fractures</a:t>
              </a: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rot="396723" flipH="1" flipV="1">
              <a:off x="18203230" y="-3805124"/>
              <a:ext cx="1177329" cy="1527413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 rot="396723" flipH="1" flipV="1">
              <a:off x="17354110" y="-2612864"/>
              <a:ext cx="1990318" cy="271654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41" name="Line 5"/>
            <p:cNvSpPr>
              <a:spLocks noChangeShapeType="1"/>
            </p:cNvSpPr>
            <p:nvPr/>
          </p:nvSpPr>
          <p:spPr bwMode="auto">
            <a:xfrm flipV="1">
              <a:off x="19287541" y="-4125643"/>
              <a:ext cx="545301" cy="1849079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42" name="Line 5"/>
            <p:cNvSpPr>
              <a:spLocks noChangeShapeType="1"/>
            </p:cNvSpPr>
            <p:nvPr/>
          </p:nvSpPr>
          <p:spPr bwMode="auto">
            <a:xfrm flipV="1">
              <a:off x="19276355" y="-3951047"/>
              <a:ext cx="1856730" cy="1711885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43" name="Line 5"/>
            <p:cNvSpPr>
              <a:spLocks noChangeShapeType="1"/>
            </p:cNvSpPr>
            <p:nvPr/>
          </p:nvSpPr>
          <p:spPr bwMode="auto">
            <a:xfrm flipV="1">
              <a:off x="19248189" y="-2999132"/>
              <a:ext cx="1412932" cy="802259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01053" y="101485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Porosity</a:t>
            </a:r>
          </a:p>
          <a:p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17% – 29%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177" y="3619268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Porosity</a:t>
            </a:r>
          </a:p>
          <a:p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0.06% – 0.08%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45077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5189" r="10393" b="23071"/>
          <a:stretch/>
        </p:blipFill>
        <p:spPr bwMode="auto">
          <a:xfrm rot="5400000">
            <a:off x="3576372" y="1429676"/>
            <a:ext cx="6092993" cy="347472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83" y="171204"/>
            <a:ext cx="4885508" cy="658813"/>
          </a:xfrm>
        </p:spPr>
        <p:txBody>
          <a:bodyPr/>
          <a:lstStyle/>
          <a:p>
            <a:r>
              <a:rPr lang="en-US" sz="2800" dirty="0" smtClean="0"/>
              <a:t>MW-</a:t>
            </a:r>
            <a:r>
              <a:rPr lang="en-US" sz="2800" dirty="0" err="1" smtClean="0"/>
              <a:t>3D3</a:t>
            </a:r>
            <a:r>
              <a:rPr lang="en-US" sz="2800" dirty="0" smtClean="0"/>
              <a:t> Porewater </a:t>
            </a:r>
            <a:r>
              <a:rPr lang="en-US" sz="2800" dirty="0"/>
              <a:t>VOCs</a:t>
            </a:r>
          </a:p>
        </p:txBody>
      </p:sp>
      <p:sp>
        <p:nvSpPr>
          <p:cNvPr id="20" name="Left Brace 19"/>
          <p:cNvSpPr/>
          <p:nvPr/>
        </p:nvSpPr>
        <p:spPr bwMode="auto">
          <a:xfrm rot="10800000">
            <a:off x="8014993" y="1936636"/>
            <a:ext cx="228600" cy="762000"/>
          </a:xfrm>
          <a:prstGeom prst="leftBrace">
            <a:avLst/>
          </a:prstGeom>
          <a:ln w="222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 bwMode="auto">
          <a:xfrm rot="10800000">
            <a:off x="8014994" y="3172564"/>
            <a:ext cx="228600" cy="745272"/>
          </a:xfrm>
          <a:prstGeom prst="leftBrace">
            <a:avLst/>
          </a:prstGeom>
          <a:ln w="222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 bwMode="auto">
          <a:xfrm rot="10800000">
            <a:off x="8017782" y="905094"/>
            <a:ext cx="228599" cy="228600"/>
          </a:xfrm>
          <a:prstGeom prst="leftBrace">
            <a:avLst/>
          </a:prstGeom>
          <a:ln w="222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60229" y="223786"/>
            <a:ext cx="838691" cy="5078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900" b="1" dirty="0" smtClean="0">
                <a:solidFill>
                  <a:srgbClr val="C00000"/>
                </a:solidFill>
              </a:rPr>
              <a:t>ISCO PILOT</a:t>
            </a:r>
          </a:p>
          <a:p>
            <a:pPr algn="ctr">
              <a:spcBef>
                <a:spcPts val="0"/>
              </a:spcBef>
            </a:pPr>
            <a:r>
              <a:rPr lang="en-US" sz="900" b="1" dirty="0" smtClean="0">
                <a:solidFill>
                  <a:srgbClr val="C00000"/>
                </a:solidFill>
              </a:rPr>
              <a:t>INJECTION</a:t>
            </a:r>
          </a:p>
          <a:p>
            <a:pPr algn="ctr">
              <a:spcBef>
                <a:spcPts val="0"/>
              </a:spcBef>
            </a:pPr>
            <a:r>
              <a:rPr lang="en-US" sz="900" b="1" dirty="0" smtClean="0">
                <a:solidFill>
                  <a:srgbClr val="C00000"/>
                </a:solidFill>
              </a:rPr>
              <a:t>INTERVALS</a:t>
            </a:r>
            <a:endParaRPr lang="en-US" sz="9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1182" y="803950"/>
            <a:ext cx="692818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rgbClr val="C00000"/>
                </a:solidFill>
              </a:rPr>
              <a:t>17 – 27 </a:t>
            </a:r>
          </a:p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rgbClr val="C00000"/>
                </a:solidFill>
              </a:rPr>
              <a:t>feet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1182" y="2102192"/>
            <a:ext cx="692818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rgbClr val="C00000"/>
                </a:solidFill>
              </a:rPr>
              <a:t>60 – 90 </a:t>
            </a:r>
          </a:p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rgbClr val="C00000"/>
                </a:solidFill>
              </a:rPr>
              <a:t>feet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73854" y="3411158"/>
            <a:ext cx="811440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rgbClr val="C00000"/>
                </a:solidFill>
              </a:rPr>
              <a:t>110 – 140</a:t>
            </a:r>
          </a:p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rgbClr val="C00000"/>
                </a:solidFill>
              </a:rPr>
              <a:t> feet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786" y="947133"/>
            <a:ext cx="38750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Key Findings:</a:t>
            </a:r>
          </a:p>
          <a:p>
            <a:endParaRPr lang="en-US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PCE rock concentrations ranged from non-detect to 190 mg/kg.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PCE concentrations in fracture </a:t>
            </a:r>
            <a:r>
              <a:rPr lang="en-US" sz="1400" dirty="0"/>
              <a:t>and matrix samples </a:t>
            </a:r>
            <a:r>
              <a:rPr lang="en-US" sz="1400" dirty="0" smtClean="0"/>
              <a:t>are </a:t>
            </a:r>
            <a:r>
              <a:rPr lang="en-US" sz="1400" dirty="0"/>
              <a:t>similar </a:t>
            </a:r>
            <a:r>
              <a:rPr lang="en-US" sz="1400" dirty="0" smtClean="0"/>
              <a:t>between ~60 </a:t>
            </a:r>
            <a:r>
              <a:rPr lang="en-US" sz="1400" dirty="0"/>
              <a:t>to 90 </a:t>
            </a:r>
            <a:r>
              <a:rPr lang="en-US" sz="1400" dirty="0" smtClean="0"/>
              <a:t>feet. This </a:t>
            </a:r>
            <a:r>
              <a:rPr lang="en-US" sz="1400" dirty="0"/>
              <a:t>implies that the PCE has likely penetrated the bedrock matrix.  </a:t>
            </a:r>
            <a:endParaRPr lang="en-US" sz="1400" dirty="0" smtClean="0"/>
          </a:p>
          <a:p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PCE concentrations from </a:t>
            </a:r>
            <a:r>
              <a:rPr lang="en-US" sz="1400" dirty="0"/>
              <a:t>fracture surfaces were higher than the matrix samples </a:t>
            </a:r>
            <a:r>
              <a:rPr lang="en-US" sz="1400" dirty="0" smtClean="0"/>
              <a:t>from ~110 </a:t>
            </a:r>
            <a:r>
              <a:rPr lang="en-US" sz="1400" dirty="0"/>
              <a:t>to 140 feet </a:t>
            </a:r>
            <a:r>
              <a:rPr lang="en-US" sz="1400" dirty="0" smtClean="0"/>
              <a:t>indicating </a:t>
            </a:r>
            <a:r>
              <a:rPr lang="en-US" sz="1400" dirty="0"/>
              <a:t>that PCE has not diffused </a:t>
            </a:r>
            <a:r>
              <a:rPr lang="en-US" sz="1400" dirty="0" smtClean="0"/>
              <a:t>into </a:t>
            </a:r>
            <a:r>
              <a:rPr lang="en-US" sz="1400" dirty="0"/>
              <a:t>the bedrock </a:t>
            </a:r>
            <a:r>
              <a:rPr lang="en-US" sz="1400" dirty="0" smtClean="0"/>
              <a:t>matrix.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Negligible PCE </a:t>
            </a:r>
            <a:r>
              <a:rPr lang="en-US" sz="1400" dirty="0" err="1" smtClean="0"/>
              <a:t>porewater</a:t>
            </a:r>
            <a:r>
              <a:rPr lang="en-US" sz="1400" dirty="0" smtClean="0"/>
              <a:t> concentrations observed below 160 </a:t>
            </a:r>
            <a:r>
              <a:rPr lang="en-US" sz="1400" dirty="0"/>
              <a:t>feet </a:t>
            </a:r>
            <a:r>
              <a:rPr lang="en-US" sz="1400" dirty="0" smtClean="0"/>
              <a:t>bls fracture zone.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8" t="77592" r="32179" b="19841"/>
          <a:stretch/>
        </p:blipFill>
        <p:spPr>
          <a:xfrm>
            <a:off x="320280" y="5575367"/>
            <a:ext cx="2183642" cy="3392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77598" r="43003" b="19841"/>
          <a:stretch/>
        </p:blipFill>
        <p:spPr>
          <a:xfrm>
            <a:off x="368395" y="5307267"/>
            <a:ext cx="3985146" cy="3384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t="77613" r="63479" b="19841"/>
          <a:stretch/>
        </p:blipFill>
        <p:spPr>
          <a:xfrm>
            <a:off x="279121" y="5031224"/>
            <a:ext cx="2752300" cy="3363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47939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179692"/>
            <a:ext cx="5014127" cy="658813"/>
          </a:xfrm>
        </p:spPr>
        <p:txBody>
          <a:bodyPr/>
          <a:lstStyle/>
          <a:p>
            <a:r>
              <a:rPr lang="en-US" sz="2800" dirty="0" smtClean="0"/>
              <a:t>MW-</a:t>
            </a:r>
            <a:r>
              <a:rPr lang="en-US" sz="2800" dirty="0" err="1" smtClean="0"/>
              <a:t>5D3</a:t>
            </a:r>
            <a:r>
              <a:rPr lang="en-US" sz="2800" dirty="0" smtClean="0"/>
              <a:t> Porewater </a:t>
            </a:r>
            <a:r>
              <a:rPr lang="en-US" sz="2800" dirty="0"/>
              <a:t>VOCs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8" t="77592" r="32179" b="19841"/>
          <a:stretch/>
        </p:blipFill>
        <p:spPr>
          <a:xfrm>
            <a:off x="552508" y="5588140"/>
            <a:ext cx="2183642" cy="3392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77598" r="43003" b="19841"/>
          <a:stretch/>
        </p:blipFill>
        <p:spPr>
          <a:xfrm>
            <a:off x="600623" y="5320040"/>
            <a:ext cx="3985146" cy="3384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t="77613" r="63479" b="19841"/>
          <a:stretch/>
        </p:blipFill>
        <p:spPr>
          <a:xfrm>
            <a:off x="511349" y="5043997"/>
            <a:ext cx="2752300" cy="336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209" y="992724"/>
            <a:ext cx="38982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Key Findings: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PCE rock concentrations ranged from non-detect to 260 µg/kg.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PCE concentrations from the fracture surfaces were higher than the bedrock matrix samples collected.  This indicates that PCE has not diffused into the bedrock matrix to an appreciable </a:t>
            </a:r>
            <a:r>
              <a:rPr lang="en-US" sz="1400" dirty="0" smtClean="0"/>
              <a:t>extent.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Negligible PCE </a:t>
            </a:r>
            <a:r>
              <a:rPr lang="en-US" sz="1400" dirty="0" err="1" smtClean="0"/>
              <a:t>porewater</a:t>
            </a:r>
            <a:r>
              <a:rPr lang="en-US" sz="1400" dirty="0" smtClean="0"/>
              <a:t> concentrations observed below 155 feet bls fracture zone.</a:t>
            </a:r>
          </a:p>
          <a:p>
            <a:endParaRPr lang="en-US" sz="1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2" t="5165" r="14208" b="24016"/>
          <a:stretch/>
        </p:blipFill>
        <p:spPr>
          <a:xfrm rot="5400000">
            <a:off x="3627986" y="1277743"/>
            <a:ext cx="5999175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11816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88" y="379881"/>
            <a:ext cx="2201863" cy="1189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Geologic </a:t>
            </a:r>
            <a:br>
              <a:rPr lang="en-US" dirty="0" smtClean="0"/>
            </a:br>
            <a:r>
              <a:rPr lang="en-US" dirty="0" smtClean="0"/>
              <a:t>Cross Section</a:t>
            </a:r>
            <a:br>
              <a:rPr lang="en-US" dirty="0" smtClean="0"/>
            </a:br>
            <a:r>
              <a:rPr lang="en-US" sz="2000" dirty="0" smtClean="0"/>
              <a:t>(North-South)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4" y="2653149"/>
            <a:ext cx="8949558" cy="362310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608830" y="92252"/>
            <a:ext cx="1499112" cy="2232114"/>
            <a:chOff x="7242681" y="92252"/>
            <a:chExt cx="1499112" cy="2232114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7242681" y="92252"/>
              <a:ext cx="1499112" cy="2232114"/>
              <a:chOff x="6605012" y="260852"/>
              <a:chExt cx="1596714" cy="237744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2" t="4450" r="5555" b="14762"/>
              <a:stretch/>
            </p:blipFill>
            <p:spPr bwMode="auto">
              <a:xfrm>
                <a:off x="6605012" y="260852"/>
                <a:ext cx="1596714" cy="2377440"/>
              </a:xfrm>
              <a:prstGeom prst="rect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0" name="Straight Connector 9"/>
              <p:cNvCxnSpPr/>
              <p:nvPr/>
            </p:nvCxnSpPr>
            <p:spPr bwMode="auto">
              <a:xfrm flipH="1">
                <a:off x="7264189" y="381000"/>
                <a:ext cx="74492" cy="7620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7264190" y="1143000"/>
                <a:ext cx="63683" cy="11111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flipH="1">
                <a:off x="7319011" y="1254110"/>
                <a:ext cx="15279" cy="25465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7296030" y="1500888"/>
                <a:ext cx="417136" cy="632608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flipH="1">
                <a:off x="7655442" y="2133496"/>
                <a:ext cx="57724" cy="381104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" name="Freeform 1"/>
            <p:cNvSpPr/>
            <p:nvPr/>
          </p:nvSpPr>
          <p:spPr>
            <a:xfrm>
              <a:off x="7865918" y="197427"/>
              <a:ext cx="436418" cy="2026228"/>
            </a:xfrm>
            <a:custGeom>
              <a:avLst/>
              <a:gdLst>
                <a:gd name="connsiteX0" fmla="*/ 83127 w 436418"/>
                <a:gd name="connsiteY0" fmla="*/ 0 h 2026228"/>
                <a:gd name="connsiteX1" fmla="*/ 0 w 436418"/>
                <a:gd name="connsiteY1" fmla="*/ 716973 h 2026228"/>
                <a:gd name="connsiteX2" fmla="*/ 62346 w 436418"/>
                <a:gd name="connsiteY2" fmla="*/ 820882 h 2026228"/>
                <a:gd name="connsiteX3" fmla="*/ 41564 w 436418"/>
                <a:gd name="connsiteY3" fmla="*/ 1070264 h 2026228"/>
                <a:gd name="connsiteX4" fmla="*/ 436418 w 436418"/>
                <a:gd name="connsiteY4" fmla="*/ 1672937 h 2026228"/>
                <a:gd name="connsiteX5" fmla="*/ 353291 w 436418"/>
                <a:gd name="connsiteY5" fmla="*/ 2026228 h 202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418" h="2026228">
                  <a:moveTo>
                    <a:pt x="83127" y="0"/>
                  </a:moveTo>
                  <a:lnTo>
                    <a:pt x="0" y="716973"/>
                  </a:lnTo>
                  <a:lnTo>
                    <a:pt x="62346" y="820882"/>
                  </a:lnTo>
                  <a:lnTo>
                    <a:pt x="41564" y="1070264"/>
                  </a:lnTo>
                  <a:lnTo>
                    <a:pt x="436418" y="1672937"/>
                  </a:lnTo>
                  <a:lnTo>
                    <a:pt x="353291" y="2026228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04119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4838"/>
            <a:ext cx="1955800" cy="858837"/>
          </a:xfrm>
        </p:spPr>
        <p:txBody>
          <a:bodyPr/>
          <a:lstStyle/>
          <a:p>
            <a:pPr algn="ctr"/>
            <a:r>
              <a:rPr lang="en-US" dirty="0" smtClean="0"/>
              <a:t>Site 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31372" r="25758" b="37569"/>
          <a:stretch/>
        </p:blipFill>
        <p:spPr>
          <a:xfrm>
            <a:off x="2044700" y="439738"/>
            <a:ext cx="6946900" cy="53940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48143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Geologic </a:t>
            </a:r>
            <a:br>
              <a:rPr lang="en-US" dirty="0" smtClean="0"/>
            </a:br>
            <a:r>
              <a:rPr lang="en-US" dirty="0" smtClean="0"/>
              <a:t>Cross Section</a:t>
            </a:r>
            <a:br>
              <a:rPr lang="en-US" dirty="0" smtClean="0"/>
            </a:br>
            <a:r>
              <a:rPr lang="en-US" sz="2000" dirty="0" smtClean="0"/>
              <a:t>(West-East)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3" y="1878220"/>
            <a:ext cx="8880951" cy="440795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79" y="379881"/>
            <a:ext cx="2201863" cy="1189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Group 2047"/>
          <p:cNvGrpSpPr/>
          <p:nvPr/>
        </p:nvGrpSpPr>
        <p:grpSpPr>
          <a:xfrm>
            <a:off x="6619221" y="92252"/>
            <a:ext cx="1499112" cy="2232114"/>
            <a:chOff x="7242681" y="92252"/>
            <a:chExt cx="1499112" cy="2232114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2" t="4450" r="5555" b="14762"/>
            <a:stretch/>
          </p:blipFill>
          <p:spPr bwMode="auto">
            <a:xfrm>
              <a:off x="7242681" y="92252"/>
              <a:ext cx="1499112" cy="2232114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Freeform 14"/>
            <p:cNvSpPr/>
            <p:nvPr/>
          </p:nvSpPr>
          <p:spPr>
            <a:xfrm>
              <a:off x="7284027" y="1257300"/>
              <a:ext cx="1413164" cy="415636"/>
            </a:xfrm>
            <a:custGeom>
              <a:avLst/>
              <a:gdLst>
                <a:gd name="connsiteX0" fmla="*/ 0 w 1413164"/>
                <a:gd name="connsiteY0" fmla="*/ 135082 h 415636"/>
                <a:gd name="connsiteX1" fmla="*/ 311728 w 1413164"/>
                <a:gd name="connsiteY1" fmla="*/ 114300 h 415636"/>
                <a:gd name="connsiteX2" fmla="*/ 415637 w 1413164"/>
                <a:gd name="connsiteY2" fmla="*/ 249382 h 415636"/>
                <a:gd name="connsiteX3" fmla="*/ 623455 w 1413164"/>
                <a:gd name="connsiteY3" fmla="*/ 0 h 415636"/>
                <a:gd name="connsiteX4" fmla="*/ 789709 w 1413164"/>
                <a:gd name="connsiteY4" fmla="*/ 280555 h 415636"/>
                <a:gd name="connsiteX5" fmla="*/ 1028700 w 1413164"/>
                <a:gd name="connsiteY5" fmla="*/ 270164 h 415636"/>
                <a:gd name="connsiteX6" fmla="*/ 1413164 w 1413164"/>
                <a:gd name="connsiteY6" fmla="*/ 415636 h 41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3164" h="415636">
                  <a:moveTo>
                    <a:pt x="0" y="135082"/>
                  </a:moveTo>
                  <a:lnTo>
                    <a:pt x="311728" y="114300"/>
                  </a:lnTo>
                  <a:lnTo>
                    <a:pt x="415637" y="249382"/>
                  </a:lnTo>
                  <a:lnTo>
                    <a:pt x="623455" y="0"/>
                  </a:lnTo>
                  <a:lnTo>
                    <a:pt x="789709" y="280555"/>
                  </a:lnTo>
                  <a:lnTo>
                    <a:pt x="1028700" y="270164"/>
                  </a:lnTo>
                  <a:lnTo>
                    <a:pt x="1413164" y="415636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15741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9597"/>
            <a:ext cx="9144000" cy="627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1"/>
            <a:ext cx="8229600" cy="658813"/>
          </a:xfrm>
        </p:spPr>
        <p:txBody>
          <a:bodyPr/>
          <a:lstStyle/>
          <a:p>
            <a:r>
              <a:rPr lang="en-US" sz="3200" dirty="0"/>
              <a:t>Site Attenuation Data (PCE)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2035" y="6578601"/>
            <a:ext cx="648607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i="1" dirty="0">
                <a:solidFill>
                  <a:srgbClr val="0070C0"/>
                </a:solidFill>
              </a:rPr>
              <a:t>Data shown are </a:t>
            </a:r>
            <a:r>
              <a:rPr lang="en-US" sz="1400" b="1" i="1" dirty="0" smtClean="0">
                <a:solidFill>
                  <a:srgbClr val="0070C0"/>
                </a:solidFill>
              </a:rPr>
              <a:t>representative </a:t>
            </a:r>
            <a:r>
              <a:rPr lang="en-US" sz="1400" b="1" i="1" dirty="0">
                <a:solidFill>
                  <a:srgbClr val="0070C0"/>
                </a:solidFill>
              </a:rPr>
              <a:t>of recent trends observed in selected wells</a:t>
            </a:r>
          </a:p>
        </p:txBody>
      </p:sp>
    </p:spTree>
    <p:extLst>
      <p:ext uri="{BB962C8B-B14F-4D97-AF65-F5344CB8AC3E}">
        <p14:creationId xmlns:p14="http://schemas.microsoft.com/office/powerpoint/2010/main" val="2836488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Well 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68699" y="468095"/>
            <a:ext cx="5343071" cy="5723983"/>
          </a:xfrm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Open bedrock well from 280 – 774 feet bls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Cased below Eau Claire Shale in the Mount Simon Formation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Pump Capacity: 1,800 </a:t>
            </a:r>
            <a:r>
              <a:rPr lang="en-US" sz="2000" dirty="0" err="1" smtClean="0"/>
              <a:t>gpm</a:t>
            </a:r>
            <a:endParaRPr lang="en-US" sz="2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Recent Annual Pumping Volumes: </a:t>
            </a:r>
          </a:p>
          <a:p>
            <a:pPr marL="803275" lvl="1">
              <a:buFont typeface="Arial" pitchFamily="34" charset="0"/>
              <a:buChar char="−"/>
            </a:pPr>
            <a:r>
              <a:rPr lang="en-US" sz="1800" dirty="0" smtClean="0"/>
              <a:t>2011: ~56,000,000 gallons (106 </a:t>
            </a:r>
            <a:r>
              <a:rPr lang="en-US" sz="1800" dirty="0" err="1" smtClean="0"/>
              <a:t>gpm</a:t>
            </a:r>
            <a:r>
              <a:rPr lang="en-US" sz="1800" dirty="0" smtClean="0"/>
              <a:t>)</a:t>
            </a:r>
          </a:p>
          <a:p>
            <a:pPr marL="804672" lvl="1">
              <a:spcBef>
                <a:spcPts val="0"/>
              </a:spcBef>
              <a:buFont typeface="Arial" pitchFamily="34" charset="0"/>
              <a:buChar char="−"/>
            </a:pPr>
            <a:r>
              <a:rPr lang="en-US" sz="1800" dirty="0" smtClean="0"/>
              <a:t>2012: ~870,000 gallons (1.7 </a:t>
            </a:r>
            <a:r>
              <a:rPr lang="en-US" sz="1800" dirty="0" err="1" smtClean="0"/>
              <a:t>gpm</a:t>
            </a:r>
            <a:r>
              <a:rPr lang="en-US" sz="1800" dirty="0" smtClean="0"/>
              <a:t>)</a:t>
            </a:r>
          </a:p>
          <a:p>
            <a:pPr marL="173736" lvl="1" indent="-171450">
              <a:buFont typeface="Arial" pitchFamily="34" charset="0"/>
              <a:buChar char="•"/>
            </a:pPr>
            <a:r>
              <a:rPr lang="en-US" sz="2000" dirty="0" smtClean="0"/>
              <a:t>Well Usage:</a:t>
            </a:r>
          </a:p>
          <a:p>
            <a:pPr marL="801688" lvl="2" indent="-285750">
              <a:buFont typeface="Arial" pitchFamily="34" charset="0"/>
              <a:buChar char="−"/>
            </a:pPr>
            <a:r>
              <a:rPr lang="en-US" sz="1800" dirty="0" smtClean="0"/>
              <a:t>Seasonal well use (July through August).</a:t>
            </a:r>
          </a:p>
          <a:p>
            <a:pPr marL="801688" lvl="2" indent="-285750">
              <a:buFont typeface="Arial" pitchFamily="34" charset="0"/>
              <a:buChar char="−"/>
            </a:pPr>
            <a:r>
              <a:rPr lang="en-US" sz="1800" dirty="0" smtClean="0"/>
              <a:t>Limited due to native iron and manganese levels above secondary standards.</a:t>
            </a:r>
          </a:p>
          <a:p>
            <a:pPr marL="1193800" lvl="1">
              <a:buFont typeface="Arial" pitchFamily="34" charset="0"/>
              <a:buChar char="•"/>
            </a:pPr>
            <a:r>
              <a:rPr lang="en-US" sz="1400" dirty="0" smtClean="0"/>
              <a:t>Iron and manganese are commonly found in Madison area bedrock groundwater.</a:t>
            </a:r>
          </a:p>
          <a:p>
            <a:pPr marL="1193800" lvl="1">
              <a:buFont typeface="Arial" pitchFamily="34" charset="0"/>
              <a:buChar char="•"/>
            </a:pPr>
            <a:r>
              <a:rPr lang="en-US" sz="1400" dirty="0" smtClean="0"/>
              <a:t>Causes yellow, brown, red, or black discolored water.</a:t>
            </a:r>
          </a:p>
          <a:p>
            <a:pPr marL="793750" indent="-285750">
              <a:buFont typeface="Arial" pitchFamily="34" charset="0"/>
              <a:buChar char="−"/>
            </a:pPr>
            <a:r>
              <a:rPr lang="en-US" sz="1800" dirty="0" smtClean="0"/>
              <a:t>Iron/manganese filtration currently used or planned in other supply wells (Unit Wells 7, 10, and 29)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7" t="1579" r="26370" b="-2933"/>
          <a:stretch/>
        </p:blipFill>
        <p:spPr bwMode="auto">
          <a:xfrm>
            <a:off x="177800" y="1133475"/>
            <a:ext cx="2601375" cy="293809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87" y="3799843"/>
            <a:ext cx="2598213" cy="240674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33455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t="26235" r="39272" b="7784"/>
          <a:stretch/>
        </p:blipFill>
        <p:spPr bwMode="auto">
          <a:xfrm>
            <a:off x="3181499" y="195357"/>
            <a:ext cx="5558765" cy="5943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3291755" y="885140"/>
            <a:ext cx="234087" cy="285293"/>
          </a:xfrm>
          <a:prstGeom prst="line">
            <a:avLst/>
          </a:prstGeom>
          <a:ln w="412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25842" y="1170433"/>
            <a:ext cx="0" cy="358444"/>
          </a:xfrm>
          <a:prstGeom prst="line">
            <a:avLst/>
          </a:prstGeom>
          <a:ln w="412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25842" y="1528877"/>
            <a:ext cx="343814" cy="0"/>
          </a:xfrm>
          <a:prstGeom prst="line">
            <a:avLst/>
          </a:prstGeom>
          <a:ln w="412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69656" y="1528877"/>
            <a:ext cx="0" cy="819303"/>
          </a:xfrm>
          <a:prstGeom prst="line">
            <a:avLst/>
          </a:prstGeom>
          <a:ln w="412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467320" y="2348180"/>
            <a:ext cx="402336" cy="0"/>
          </a:xfrm>
          <a:prstGeom prst="line">
            <a:avLst/>
          </a:prstGeom>
          <a:ln w="412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Straight Connector 7171"/>
          <p:cNvCxnSpPr/>
          <p:nvPr/>
        </p:nvCxnSpPr>
        <p:spPr>
          <a:xfrm>
            <a:off x="3467320" y="2348180"/>
            <a:ext cx="0" cy="307238"/>
          </a:xfrm>
          <a:prstGeom prst="line">
            <a:avLst/>
          </a:prstGeom>
          <a:ln w="412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5" name="Straight Connector 7174"/>
          <p:cNvCxnSpPr/>
          <p:nvPr/>
        </p:nvCxnSpPr>
        <p:spPr>
          <a:xfrm>
            <a:off x="3467320" y="2655418"/>
            <a:ext cx="1419149" cy="0"/>
          </a:xfrm>
          <a:prstGeom prst="line">
            <a:avLst/>
          </a:prstGeom>
          <a:ln w="412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8" name="Straight Connector 7177"/>
          <p:cNvCxnSpPr/>
          <p:nvPr/>
        </p:nvCxnSpPr>
        <p:spPr>
          <a:xfrm flipV="1">
            <a:off x="4886469" y="2399386"/>
            <a:ext cx="0" cy="256032"/>
          </a:xfrm>
          <a:prstGeom prst="line">
            <a:avLst/>
          </a:prstGeom>
          <a:ln w="412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Straight Connector 7179"/>
          <p:cNvCxnSpPr/>
          <p:nvPr/>
        </p:nvCxnSpPr>
        <p:spPr>
          <a:xfrm>
            <a:off x="4484133" y="2399386"/>
            <a:ext cx="402336" cy="0"/>
          </a:xfrm>
          <a:prstGeom prst="line">
            <a:avLst/>
          </a:prstGeom>
          <a:ln w="412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Connector 7185"/>
          <p:cNvCxnSpPr/>
          <p:nvPr/>
        </p:nvCxnSpPr>
        <p:spPr>
          <a:xfrm flipV="1">
            <a:off x="4484133" y="343815"/>
            <a:ext cx="65837" cy="2055571"/>
          </a:xfrm>
          <a:prstGeom prst="line">
            <a:avLst/>
          </a:prstGeom>
          <a:ln w="412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6" name="Straight Connector 7195"/>
          <p:cNvCxnSpPr/>
          <p:nvPr/>
        </p:nvCxnSpPr>
        <p:spPr>
          <a:xfrm flipH="1">
            <a:off x="3291755" y="343815"/>
            <a:ext cx="1258215" cy="541325"/>
          </a:xfrm>
          <a:prstGeom prst="line">
            <a:avLst/>
          </a:prstGeom>
          <a:ln w="412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9" name="Straight Arrow Connector 7198"/>
          <p:cNvCxnSpPr/>
          <p:nvPr/>
        </p:nvCxnSpPr>
        <p:spPr>
          <a:xfrm flipH="1">
            <a:off x="7627359" y="4740965"/>
            <a:ext cx="274250" cy="285685"/>
          </a:xfrm>
          <a:prstGeom prst="straightConnector1">
            <a:avLst/>
          </a:prstGeom>
          <a:ln w="31750">
            <a:solidFill>
              <a:srgbClr val="FFFF00"/>
            </a:solidFill>
            <a:headEnd type="diamond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0" name="TextBox 7199"/>
          <p:cNvSpPr txBox="1"/>
          <p:nvPr/>
        </p:nvSpPr>
        <p:spPr>
          <a:xfrm>
            <a:off x="7450950" y="4381572"/>
            <a:ext cx="13290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Unit Well 8</a:t>
            </a:r>
          </a:p>
        </p:txBody>
      </p:sp>
      <p:cxnSp>
        <p:nvCxnSpPr>
          <p:cNvPr id="7202" name="Straight Arrow Connector 7201"/>
          <p:cNvCxnSpPr/>
          <p:nvPr/>
        </p:nvCxnSpPr>
        <p:spPr>
          <a:xfrm flipV="1">
            <a:off x="6383471" y="3832880"/>
            <a:ext cx="244549" cy="255182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629399" y="3480392"/>
            <a:ext cx="196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New Well MW-25</a:t>
            </a:r>
          </a:p>
        </p:txBody>
      </p:sp>
      <p:sp>
        <p:nvSpPr>
          <p:cNvPr id="7208" name="TextBox 7207"/>
          <p:cNvSpPr txBox="1"/>
          <p:nvPr/>
        </p:nvSpPr>
        <p:spPr>
          <a:xfrm>
            <a:off x="209007" y="2615656"/>
            <a:ext cx="2852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Well being installed: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~875 feet southeast of Site and ~625 feet northwest of Unit Well 8.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209007" y="1251382"/>
            <a:ext cx="8229600" cy="858837"/>
          </a:xfrm>
        </p:spPr>
        <p:txBody>
          <a:bodyPr/>
          <a:lstStyle/>
          <a:p>
            <a:r>
              <a:rPr lang="en-US" sz="3200" dirty="0" smtClean="0"/>
              <a:t>Additional </a:t>
            </a:r>
            <a:br>
              <a:rPr lang="en-US" sz="3200" dirty="0" smtClean="0"/>
            </a:br>
            <a:r>
              <a:rPr lang="en-US" sz="3200" dirty="0" smtClean="0"/>
              <a:t>Investigation</a:t>
            </a:r>
            <a:endParaRPr lang="en-US" sz="3200" dirty="0"/>
          </a:p>
        </p:txBody>
      </p:sp>
      <p:sp>
        <p:nvSpPr>
          <p:cNvPr id="82" name="TextBox 81"/>
          <p:cNvSpPr txBox="1"/>
          <p:nvPr/>
        </p:nvSpPr>
        <p:spPr>
          <a:xfrm>
            <a:off x="3799866" y="808624"/>
            <a:ext cx="66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Site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374143" y="5877408"/>
            <a:ext cx="1351652" cy="2308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900" i="1" dirty="0" smtClean="0"/>
              <a:t>(Bing Maps, April 2013</a:t>
            </a:r>
            <a:endParaRPr lang="en-US" sz="900" i="1" dirty="0"/>
          </a:p>
        </p:txBody>
      </p:sp>
      <p:sp>
        <p:nvSpPr>
          <p:cNvPr id="2" name="Oval 1"/>
          <p:cNvSpPr/>
          <p:nvPr/>
        </p:nvSpPr>
        <p:spPr>
          <a:xfrm>
            <a:off x="6261395" y="4029740"/>
            <a:ext cx="122274" cy="12759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25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63519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Site Investigation Conclusions – Groundwater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938"/>
            <a:ext cx="8229599" cy="500026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Unconsolidated Aquifer and Lower Lone Rock Formation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Primary groundwater flow is vertically downward, and horizontally south/southeast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PCE concentrations are delineated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Upper </a:t>
            </a:r>
            <a:r>
              <a:rPr lang="en-US" sz="1800" b="1" dirty="0" err="1" smtClean="0"/>
              <a:t>Wonewoc</a:t>
            </a:r>
            <a:r>
              <a:rPr lang="en-US" sz="1800" b="1" dirty="0" smtClean="0"/>
              <a:t> Formation</a:t>
            </a:r>
            <a:endParaRPr lang="en-US" sz="1800" b="1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Primary groundwater flow is south/southeast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Aquifer </a:t>
            </a:r>
            <a:r>
              <a:rPr lang="en-US" sz="1800" dirty="0"/>
              <a:t>confined at the base by the Eau Claire Shale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PCE is vertically delineated on Site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PCE </a:t>
            </a:r>
            <a:r>
              <a:rPr lang="en-US" sz="1800" dirty="0"/>
              <a:t>is delineated </a:t>
            </a:r>
            <a:r>
              <a:rPr lang="en-US" sz="1800" dirty="0" smtClean="0"/>
              <a:t>to </a:t>
            </a:r>
            <a:r>
              <a:rPr lang="en-US" sz="1800" dirty="0"/>
              <a:t>the east and </a:t>
            </a:r>
            <a:r>
              <a:rPr lang="en-US" sz="1800" dirty="0" smtClean="0"/>
              <a:t>west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One additional well proposed southeast of site – consistent with dominant groundwater flow direction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No additional delineation wells proposed to north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Hydraulically upgradient of site relative to dominant flow direction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Suspected impacts from former dry cleaner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MTBE at MW-9D2 suggests presence of other unidentified source(s)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78981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5075238"/>
            <a:ext cx="8229600" cy="858837"/>
          </a:xfrm>
        </p:spPr>
        <p:txBody>
          <a:bodyPr/>
          <a:lstStyle/>
          <a:p>
            <a:r>
              <a:rPr lang="en-US" sz="3200" dirty="0"/>
              <a:t>ISCO Pilot Testing and Full-Scale Remedial Design Considerations</a:t>
            </a:r>
          </a:p>
        </p:txBody>
      </p:sp>
      <p:pic>
        <p:nvPicPr>
          <p:cNvPr id="8194" name="Picture 2" descr="C:\Users\mschnobrich\AppData\Local\Microsoft\Windows\Temporary Internet Files\Content.Outlook\AG317ZG7\IMG_0677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8275"/>
            <a:ext cx="6121400" cy="45910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schnobrich\AppData\Local\Microsoft\Windows\Temporary Internet Files\Content.Outlook\AG317ZG7\Picture 097 (2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10416" b="7813"/>
          <a:stretch/>
        </p:blipFill>
        <p:spPr bwMode="auto">
          <a:xfrm>
            <a:off x="165100" y="2400895"/>
            <a:ext cx="3136900" cy="20562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83876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Test Objectives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776177" y="1244601"/>
            <a:ext cx="7986823" cy="459356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Determine hydraulic parameters required for full-scale remedy:</a:t>
            </a:r>
          </a:p>
          <a:p>
            <a:pPr marL="1177925" lvl="1" indent="-457200">
              <a:buFont typeface="Arial" pitchFamily="34" charset="0"/>
              <a:buChar char="•"/>
            </a:pPr>
            <a:r>
              <a:rPr lang="en-US" sz="2000" dirty="0" smtClean="0"/>
              <a:t>Interconnectivity of bedrock fractures</a:t>
            </a:r>
          </a:p>
          <a:p>
            <a:pPr marL="1177925" lvl="1" indent="-457200">
              <a:buFont typeface="Arial" pitchFamily="34" charset="0"/>
              <a:buChar char="•"/>
            </a:pPr>
            <a:r>
              <a:rPr lang="en-US" sz="2000" dirty="0" smtClean="0"/>
              <a:t>Oxidant and tracer distribution</a:t>
            </a:r>
          </a:p>
          <a:p>
            <a:pPr marL="1177925" lvl="1" indent="-457200">
              <a:buFont typeface="Arial" pitchFamily="34" charset="0"/>
              <a:buChar char="•"/>
            </a:pPr>
            <a:r>
              <a:rPr lang="en-US" sz="2000" dirty="0" smtClean="0"/>
              <a:t>Injection design parameters for full-scale application</a:t>
            </a:r>
          </a:p>
          <a:p>
            <a:pPr marL="1177925" lvl="1" indent="-457200">
              <a:buFont typeface="+mj-lt"/>
              <a:buAutoNum type="arabicPeriod"/>
            </a:pP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Determine PCE treatment extent</a:t>
            </a:r>
          </a:p>
          <a:p>
            <a:pPr marL="1177925" lvl="1" indent="-457200">
              <a:buFont typeface="Arial" pitchFamily="34" charset="0"/>
              <a:buChar char="•"/>
            </a:pPr>
            <a:r>
              <a:rPr lang="en-US" sz="2000" dirty="0" smtClean="0"/>
              <a:t>While oxidant present</a:t>
            </a:r>
          </a:p>
          <a:p>
            <a:pPr marL="1177925" lvl="1" indent="-457200">
              <a:buFont typeface="Arial" pitchFamily="34" charset="0"/>
              <a:buChar char="•"/>
            </a:pPr>
            <a:r>
              <a:rPr lang="en-US" sz="2000" dirty="0" smtClean="0"/>
              <a:t>After oxidant consumption</a:t>
            </a:r>
          </a:p>
          <a:p>
            <a:pPr marL="1177925" lvl="1" indent="-457200">
              <a:buFont typeface="Arial" pitchFamily="34" charset="0"/>
              <a:buChar char="•"/>
            </a:pPr>
            <a:endParaRPr lang="en-US" sz="1800" dirty="0" smtClean="0"/>
          </a:p>
          <a:p>
            <a:pPr marL="400050" lvl="1" indent="0">
              <a:buNone/>
            </a:pPr>
            <a:r>
              <a:rPr lang="en-US" sz="2000" b="1" i="1" dirty="0" smtClean="0"/>
              <a:t>Use above to determine injection network and dosing for injection event(s)</a:t>
            </a:r>
            <a:endParaRPr lang="en-US" sz="2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60106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858837"/>
          </a:xfrm>
        </p:spPr>
        <p:txBody>
          <a:bodyPr/>
          <a:lstStyle/>
          <a:p>
            <a:r>
              <a:rPr lang="en-US" dirty="0" smtClean="0"/>
              <a:t>Injection </a:t>
            </a:r>
            <a:br>
              <a:rPr lang="en-US" dirty="0" smtClean="0"/>
            </a:br>
            <a:r>
              <a:rPr lang="en-US" dirty="0" smtClean="0"/>
              <a:t>Specifics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590366"/>
              </p:ext>
            </p:extLst>
          </p:nvPr>
        </p:nvGraphicFramePr>
        <p:xfrm>
          <a:off x="304800" y="2149474"/>
          <a:ext cx="8534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Detail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Unconsolidated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Shallow Bedrock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Deep Bedrock</a:t>
                      </a:r>
                      <a:endParaRPr lang="en-US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Vertical interval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 – 30 feet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 – 90 feet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110 – 140 feet</a:t>
                      </a:r>
                      <a:endParaRPr lang="en-US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Injection volume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2,350 gallons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7,000 gallons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9,000 gallons</a:t>
                      </a:r>
                      <a:endParaRPr lang="en-US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Injection</a:t>
                      </a:r>
                      <a:r>
                        <a:rPr lang="en-US" sz="1800" b="1" baseline="0" dirty="0" smtClean="0"/>
                        <a:t> solution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Permanganate and deuterated</a:t>
                      </a:r>
                      <a:r>
                        <a:rPr lang="en-US" sz="1800" baseline="0" dirty="0" smtClean="0"/>
                        <a:t> water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Permanganate</a:t>
                      </a:r>
                      <a:r>
                        <a:rPr lang="en-US" sz="1800" baseline="0" dirty="0" smtClean="0"/>
                        <a:t> and bromide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Permanganate and chloride</a:t>
                      </a:r>
                      <a:endParaRPr lang="en-US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Flow Rates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 – 4 GPM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 – 14 GPM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 – 7 GPM</a:t>
                      </a:r>
                      <a:endParaRPr lang="en-US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Distribution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 – 15 feet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 feet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 feet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146" name="Picture 2" descr="C:\Users\mschnobrich\AppData\Local\Microsoft\Windows\Temporary Internet Files\Content.Outlook\AG317ZG7\IMG_0680 (2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4" b="12962"/>
          <a:stretch/>
        </p:blipFill>
        <p:spPr bwMode="auto">
          <a:xfrm>
            <a:off x="2832100" y="350838"/>
            <a:ext cx="6007100" cy="15017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74267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" y="984677"/>
            <a:ext cx="9077455" cy="466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1"/>
            <a:ext cx="8229600" cy="658813"/>
          </a:xfrm>
        </p:spPr>
        <p:txBody>
          <a:bodyPr/>
          <a:lstStyle/>
          <a:p>
            <a:r>
              <a:rPr lang="en-US" sz="4000" dirty="0"/>
              <a:t>Unconsolidated </a:t>
            </a:r>
            <a:r>
              <a:rPr lang="en-US" sz="4000" dirty="0" smtClean="0"/>
              <a:t>Soils (20 </a:t>
            </a:r>
            <a:r>
              <a:rPr lang="en-US" sz="4000" dirty="0"/>
              <a:t>– 30 ft)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045075"/>
            <a:ext cx="2181225" cy="11239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5737225"/>
            <a:ext cx="2066925" cy="4000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4" y="4962525"/>
            <a:ext cx="371475" cy="11715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25287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" y="964392"/>
            <a:ext cx="9064509" cy="4663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1"/>
            <a:ext cx="8229600" cy="658813"/>
          </a:xfrm>
        </p:spPr>
        <p:txBody>
          <a:bodyPr/>
          <a:lstStyle/>
          <a:p>
            <a:r>
              <a:rPr lang="en-US" sz="4000" dirty="0"/>
              <a:t>Shallow Bedrock (60 – 90 feet)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045075"/>
            <a:ext cx="2181225" cy="11239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5737225"/>
            <a:ext cx="2066925" cy="4000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4" y="4962525"/>
            <a:ext cx="371475" cy="11715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41574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829" y="404448"/>
            <a:ext cx="2621781" cy="1565753"/>
          </a:xfrm>
        </p:spPr>
        <p:txBody>
          <a:bodyPr/>
          <a:lstStyle/>
          <a:p>
            <a:pPr algn="l"/>
            <a:r>
              <a:rPr lang="en-US" sz="2400" dirty="0" smtClean="0"/>
              <a:t>Summary of Investigation Activities (February 2012 through January 2013)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29496"/>
              </p:ext>
            </p:extLst>
          </p:nvPr>
        </p:nvGraphicFramePr>
        <p:xfrm>
          <a:off x="3169228" y="87943"/>
          <a:ext cx="5772636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12"/>
                <a:gridCol w="1924212"/>
                <a:gridCol w="1924212"/>
              </a:tblGrid>
              <a:tr h="3498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Activity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Media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Date</a:t>
                      </a:r>
                      <a:endParaRPr lang="en-US" sz="1800" dirty="0"/>
                    </a:p>
                  </a:txBody>
                  <a:tcPr/>
                </a:tc>
              </a:tr>
              <a:tr h="3599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SVE system</a:t>
                      </a:r>
                      <a:r>
                        <a:rPr lang="en-US" sz="1400" baseline="0" dirty="0" smtClean="0"/>
                        <a:t> installation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Soil vapor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 2012</a:t>
                      </a:r>
                      <a:endParaRPr lang="en-US" sz="1400" dirty="0"/>
                    </a:p>
                  </a:txBody>
                  <a:tcPr anchor="ctr"/>
                </a:tc>
              </a:tr>
              <a:tr h="502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Off-site residential</a:t>
                      </a:r>
                      <a:r>
                        <a:rPr lang="en-US" sz="1400" baseline="0" dirty="0" smtClean="0"/>
                        <a:t> vapor sampling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Indoor</a:t>
                      </a:r>
                      <a:r>
                        <a:rPr lang="en-US" sz="1400" baseline="0" dirty="0" smtClean="0"/>
                        <a:t> air and sub-slab vapor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March</a:t>
                      </a:r>
                      <a:r>
                        <a:rPr lang="en-US" sz="1400" baseline="0" dirty="0" smtClean="0"/>
                        <a:t> – </a:t>
                      </a:r>
                      <a:r>
                        <a:rPr lang="en-US" sz="1400" dirty="0" smtClean="0"/>
                        <a:t>July</a:t>
                      </a:r>
                      <a:r>
                        <a:rPr lang="en-US" sz="1400" baseline="0" dirty="0" smtClean="0"/>
                        <a:t> 2012, Jan 2013</a:t>
                      </a:r>
                      <a:endParaRPr lang="en-US" sz="1400" dirty="0"/>
                    </a:p>
                  </a:txBody>
                  <a:tcPr anchor="ctr"/>
                </a:tc>
              </a:tr>
              <a:tr h="4956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Bike path vapor probes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Soil vapor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March 2012</a:t>
                      </a:r>
                      <a:endParaRPr lang="en-US" sz="1400" dirty="0"/>
                    </a:p>
                  </a:txBody>
                  <a:tcPr anchor="ctr"/>
                </a:tc>
              </a:tr>
              <a:tr h="4956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Vapor probe monitoring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Soil vapor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March</a:t>
                      </a:r>
                      <a:r>
                        <a:rPr lang="en-US" sz="1400" baseline="0" dirty="0" smtClean="0"/>
                        <a:t> and </a:t>
                      </a:r>
                      <a:r>
                        <a:rPr lang="en-US" sz="1400" dirty="0" smtClean="0"/>
                        <a:t>Oct 2012</a:t>
                      </a:r>
                      <a:endParaRPr lang="en-US" sz="1400" dirty="0"/>
                    </a:p>
                  </a:txBody>
                  <a:tcPr anchor="ctr"/>
                </a:tc>
              </a:tr>
              <a:tr h="502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On-site exterior soil borings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Soil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June</a:t>
                      </a:r>
                      <a:r>
                        <a:rPr lang="en-US" sz="1400" baseline="0" dirty="0" smtClean="0"/>
                        <a:t> and </a:t>
                      </a:r>
                      <a:r>
                        <a:rPr lang="en-US" sz="1400" dirty="0" smtClean="0"/>
                        <a:t>Aug 2012</a:t>
                      </a:r>
                      <a:endParaRPr lang="en-US" sz="1400" dirty="0"/>
                    </a:p>
                  </a:txBody>
                  <a:tcPr anchor="ctr"/>
                </a:tc>
              </a:tr>
              <a:tr h="502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On-site</a:t>
                      </a:r>
                      <a:r>
                        <a:rPr lang="en-US" sz="1400" baseline="0" dirty="0" smtClean="0"/>
                        <a:t> interior soil borings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Soil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 2012 and Jan 2013</a:t>
                      </a:r>
                      <a:endParaRPr lang="en-US" sz="1400" dirty="0"/>
                    </a:p>
                  </a:txBody>
                  <a:tcPr anchor="ctr"/>
                </a:tc>
              </a:tr>
              <a:tr h="502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Off-site residential soil borings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Soil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April</a:t>
                      </a:r>
                      <a:r>
                        <a:rPr lang="en-US" sz="1400" baseline="0" dirty="0" smtClean="0"/>
                        <a:t> – Aug and </a:t>
                      </a:r>
                      <a:r>
                        <a:rPr lang="en-US" sz="1400" dirty="0" smtClean="0"/>
                        <a:t>Nov 2012</a:t>
                      </a:r>
                      <a:endParaRPr lang="en-US" sz="1400" dirty="0"/>
                    </a:p>
                  </a:txBody>
                  <a:tcPr anchor="ctr"/>
                </a:tc>
              </a:tr>
              <a:tr h="502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Shallow well installation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Groundwater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April</a:t>
                      </a:r>
                      <a:r>
                        <a:rPr lang="en-US" sz="1400" baseline="0" dirty="0" smtClean="0"/>
                        <a:t> and Nov</a:t>
                      </a:r>
                      <a:r>
                        <a:rPr lang="en-US" sz="1400" dirty="0" smtClean="0"/>
                        <a:t> 2012, Jan 2013</a:t>
                      </a:r>
                      <a:endParaRPr lang="en-US" sz="1400" dirty="0"/>
                    </a:p>
                  </a:txBody>
                  <a:tcPr anchor="ctr"/>
                </a:tc>
              </a:tr>
              <a:tr h="502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Bedrock well installation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Groundwater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Sept</a:t>
                      </a:r>
                      <a:r>
                        <a:rPr lang="en-US" sz="1400" baseline="0" dirty="0" smtClean="0"/>
                        <a:t> 2012 – Jan 2013</a:t>
                      </a:r>
                      <a:endParaRPr lang="en-US" sz="1400" dirty="0"/>
                    </a:p>
                  </a:txBody>
                  <a:tcPr anchor="ctr"/>
                </a:tc>
              </a:tr>
              <a:tr h="502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Pilot test</a:t>
                      </a:r>
                      <a:r>
                        <a:rPr lang="en-US" sz="1400" baseline="0" dirty="0" smtClean="0"/>
                        <a:t> well installation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Groundwater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r>
                        <a:rPr lang="en-US" sz="1400" baseline="0" dirty="0" smtClean="0"/>
                        <a:t> – </a:t>
                      </a:r>
                      <a:r>
                        <a:rPr lang="en-US" sz="1400" dirty="0" smtClean="0"/>
                        <a:t>Nov 2012</a:t>
                      </a:r>
                      <a:endParaRPr lang="en-US" sz="1400" dirty="0"/>
                    </a:p>
                  </a:txBody>
                  <a:tcPr anchor="ctr"/>
                </a:tc>
              </a:tr>
              <a:tr h="5029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Groundwater sampling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Groundwater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April, May, Nov, and Dec 2012, Jan 2013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2866328"/>
            <a:ext cx="30752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18288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8 </a:t>
            </a:r>
            <a:r>
              <a:rPr lang="en-US" sz="1400" b="1" dirty="0">
                <a:solidFill>
                  <a:schemeClr val="bg1"/>
                </a:solidFill>
              </a:rPr>
              <a:t>SVE </a:t>
            </a:r>
            <a:r>
              <a:rPr lang="en-US" sz="1400" b="1" dirty="0" smtClean="0">
                <a:solidFill>
                  <a:schemeClr val="bg1"/>
                </a:solidFill>
              </a:rPr>
              <a:t>wells</a:t>
            </a:r>
          </a:p>
          <a:p>
            <a:pPr marL="91440" indent="-18288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189 </a:t>
            </a:r>
            <a:r>
              <a:rPr lang="en-US" sz="1400" b="1" dirty="0">
                <a:solidFill>
                  <a:schemeClr val="bg1"/>
                </a:solidFill>
              </a:rPr>
              <a:t>on-site soil </a:t>
            </a:r>
            <a:r>
              <a:rPr lang="en-US" sz="1400" b="1" dirty="0" smtClean="0">
                <a:solidFill>
                  <a:schemeClr val="bg1"/>
                </a:solidFill>
              </a:rPr>
              <a:t>borings</a:t>
            </a:r>
          </a:p>
          <a:p>
            <a:pPr marL="91440" indent="-18288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78 </a:t>
            </a:r>
            <a:r>
              <a:rPr lang="en-US" sz="1400" b="1" dirty="0">
                <a:solidFill>
                  <a:schemeClr val="bg1"/>
                </a:solidFill>
              </a:rPr>
              <a:t>off-site soil </a:t>
            </a:r>
            <a:r>
              <a:rPr lang="en-US" sz="1400" b="1" dirty="0" smtClean="0">
                <a:solidFill>
                  <a:schemeClr val="bg1"/>
                </a:solidFill>
              </a:rPr>
              <a:t>borings</a:t>
            </a:r>
          </a:p>
          <a:p>
            <a:pPr marL="91440" indent="-18288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10 </a:t>
            </a:r>
            <a:r>
              <a:rPr lang="en-US" sz="1400" b="1" dirty="0">
                <a:solidFill>
                  <a:schemeClr val="bg1"/>
                </a:solidFill>
              </a:rPr>
              <a:t>single-screen </a:t>
            </a:r>
            <a:r>
              <a:rPr lang="en-US" sz="1400" b="1" dirty="0" smtClean="0">
                <a:solidFill>
                  <a:schemeClr val="bg1"/>
                </a:solidFill>
              </a:rPr>
              <a:t>MWs</a:t>
            </a:r>
          </a:p>
          <a:p>
            <a:pPr marL="91440" indent="-18288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4 </a:t>
            </a:r>
            <a:r>
              <a:rPr lang="en-US" sz="1400" b="1" dirty="0">
                <a:solidFill>
                  <a:schemeClr val="bg1"/>
                </a:solidFill>
              </a:rPr>
              <a:t>multi-port </a:t>
            </a:r>
            <a:r>
              <a:rPr lang="en-US" sz="1400" b="1" dirty="0" smtClean="0">
                <a:solidFill>
                  <a:schemeClr val="bg1"/>
                </a:solidFill>
              </a:rPr>
              <a:t>MWs (20 intervals)</a:t>
            </a:r>
          </a:p>
          <a:p>
            <a:pPr marL="91440" indent="-18288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10 pilot test wells</a:t>
            </a:r>
          </a:p>
          <a:p>
            <a:pPr marL="91440" indent="-18288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4 </a:t>
            </a:r>
            <a:r>
              <a:rPr lang="en-US" sz="1400" b="1" dirty="0">
                <a:solidFill>
                  <a:schemeClr val="bg1"/>
                </a:solidFill>
              </a:rPr>
              <a:t>vapor </a:t>
            </a:r>
            <a:r>
              <a:rPr lang="en-US" sz="1400" b="1" dirty="0" smtClean="0">
                <a:solidFill>
                  <a:schemeClr val="bg1"/>
                </a:solidFill>
              </a:rPr>
              <a:t>probes (bike path)</a:t>
            </a:r>
          </a:p>
          <a:p>
            <a:pPr marL="91440" indent="-18288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22 sub-slab </a:t>
            </a:r>
            <a:r>
              <a:rPr lang="en-US" sz="1400" b="1" dirty="0">
                <a:solidFill>
                  <a:schemeClr val="bg1"/>
                </a:solidFill>
              </a:rPr>
              <a:t>vapor </a:t>
            </a:r>
            <a:r>
              <a:rPr lang="en-US" sz="1400" b="1" dirty="0" smtClean="0">
                <a:solidFill>
                  <a:schemeClr val="bg1"/>
                </a:solidFill>
              </a:rPr>
              <a:t>probes (11   homes)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73598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" y="969936"/>
            <a:ext cx="9056045" cy="4663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1"/>
            <a:ext cx="8229600" cy="658813"/>
          </a:xfrm>
        </p:spPr>
        <p:txBody>
          <a:bodyPr/>
          <a:lstStyle/>
          <a:p>
            <a:r>
              <a:rPr lang="en-US" sz="4000" dirty="0"/>
              <a:t>Deep Bedrock (110 – 140 feet)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045075"/>
            <a:ext cx="2181225" cy="11239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5737225"/>
            <a:ext cx="2066925" cy="4000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4" y="4962525"/>
            <a:ext cx="371475" cy="11715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78641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7919" r="75422" b="21448"/>
          <a:stretch/>
        </p:blipFill>
        <p:spPr bwMode="auto">
          <a:xfrm>
            <a:off x="10390" y="2140533"/>
            <a:ext cx="2040804" cy="3293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ISCO PCE Reduction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51195" y="1427500"/>
            <a:ext cx="7072024" cy="4667898"/>
            <a:chOff x="2071977" y="1105379"/>
            <a:chExt cx="7072024" cy="466789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71"/>
            <a:stretch/>
          </p:blipFill>
          <p:spPr bwMode="auto">
            <a:xfrm>
              <a:off x="2071977" y="1105379"/>
              <a:ext cx="7072024" cy="46678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626427" y="1319645"/>
              <a:ext cx="51955" cy="38134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tlCol="0" anchor="t" anchorCtr="0">
              <a:normAutofit/>
            </a:bodyPr>
            <a:lstStyle/>
            <a:p>
              <a:pPr algn="ctr"/>
              <a:endParaRPr lang="en-US" sz="2400" dirty="0" smtClean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46718" y="1319645"/>
              <a:ext cx="51955" cy="38134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91440" rtlCol="0" anchor="t" anchorCtr="0">
              <a:normAutofit/>
            </a:bodyPr>
            <a:lstStyle/>
            <a:p>
              <a:pPr algn="ctr"/>
              <a:endParaRPr lang="en-US" sz="2400" dirty="0" smtClean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42358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143" y="147864"/>
            <a:ext cx="4673600" cy="1056822"/>
          </a:xfrm>
        </p:spPr>
        <p:txBody>
          <a:bodyPr/>
          <a:lstStyle/>
          <a:p>
            <a:r>
              <a:rPr lang="en-US" dirty="0" smtClean="0"/>
              <a:t>ISCO 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657" y="1505119"/>
            <a:ext cx="8269514" cy="5171450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/>
              <a:t>Hydraulic objectives:</a:t>
            </a:r>
          </a:p>
          <a:p>
            <a:r>
              <a:rPr lang="en-US" sz="2000" dirty="0" smtClean="0"/>
              <a:t>Achieved distribution in all three vertical intervals – demonstrates fractures are interconnected</a:t>
            </a:r>
          </a:p>
          <a:p>
            <a:r>
              <a:rPr lang="en-US" sz="2000" dirty="0" smtClean="0"/>
              <a:t>Determined necessary injection volumes and well spacing to support delivery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u="sng" dirty="0" smtClean="0"/>
              <a:t>Treatment objectives:</a:t>
            </a:r>
          </a:p>
          <a:p>
            <a:r>
              <a:rPr lang="en-US" sz="2000" dirty="0" smtClean="0"/>
              <a:t>PCE destruction while oxidant present</a:t>
            </a:r>
          </a:p>
          <a:p>
            <a:r>
              <a:rPr lang="en-US" sz="2000" dirty="0"/>
              <a:t>Extended longevity of oxidant</a:t>
            </a:r>
          </a:p>
          <a:p>
            <a:r>
              <a:rPr lang="en-US" sz="2000" dirty="0" smtClean="0"/>
              <a:t>Observed rebound where oxidant dosing was lower; provides evidence of matrix back diffusion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55525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143" y="147864"/>
            <a:ext cx="6313714" cy="1056822"/>
          </a:xfrm>
        </p:spPr>
        <p:txBody>
          <a:bodyPr/>
          <a:lstStyle/>
          <a:p>
            <a:r>
              <a:rPr lang="en-US" dirty="0" smtClean="0"/>
              <a:t>ISCO Recommendations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657" y="1511011"/>
            <a:ext cx="8269514" cy="432525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Additional monitoring activities </a:t>
            </a:r>
            <a:r>
              <a:rPr lang="en-US" sz="2400" dirty="0" smtClean="0"/>
              <a:t>(1 – 2 events) planned </a:t>
            </a:r>
            <a:r>
              <a:rPr lang="en-US" sz="2400" dirty="0"/>
              <a:t>to continue evaluating PCE concentrations and oxidant </a:t>
            </a:r>
            <a:r>
              <a:rPr lang="en-US" sz="2400" dirty="0" smtClean="0"/>
              <a:t>longevity.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Additional data </a:t>
            </a:r>
            <a:r>
              <a:rPr lang="en-US" sz="2400" dirty="0" smtClean="0"/>
              <a:t>collection to </a:t>
            </a:r>
            <a:r>
              <a:rPr lang="en-US" sz="2400" dirty="0"/>
              <a:t>provide </a:t>
            </a:r>
            <a:r>
              <a:rPr lang="en-US" sz="2400" dirty="0" smtClean="0"/>
              <a:t>further insight </a:t>
            </a:r>
            <a:r>
              <a:rPr lang="en-US" sz="2400" dirty="0"/>
              <a:t>into dual-porosity storage </a:t>
            </a:r>
            <a:r>
              <a:rPr lang="en-US" sz="2400" dirty="0" smtClean="0"/>
              <a:t>model.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Data will guide </a:t>
            </a:r>
            <a:r>
              <a:rPr lang="en-US" sz="2400" dirty="0" smtClean="0"/>
              <a:t>decisions and </a:t>
            </a:r>
            <a:r>
              <a:rPr lang="en-US" sz="2400" dirty="0"/>
              <a:t>refine anticipated end points for both active and passive </a:t>
            </a:r>
            <a:r>
              <a:rPr lang="en-US" sz="2400" dirty="0" smtClean="0"/>
              <a:t>remedies.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75028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143" y="147864"/>
            <a:ext cx="6313714" cy="1056822"/>
          </a:xfrm>
        </p:spPr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Steps - Soil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657" y="1104901"/>
            <a:ext cx="8269514" cy="504915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Removal </a:t>
            </a:r>
            <a:r>
              <a:rPr lang="en-US" sz="2400" dirty="0"/>
              <a:t>of off-site soils </a:t>
            </a:r>
            <a:r>
              <a:rPr lang="en-US" sz="2400" dirty="0" smtClean="0"/>
              <a:t>with PCBs above </a:t>
            </a:r>
            <a:r>
              <a:rPr lang="en-US" sz="2400" dirty="0"/>
              <a:t>0.22 mg/kg at </a:t>
            </a:r>
            <a:r>
              <a:rPr lang="en-US" sz="2400" dirty="0" smtClean="0"/>
              <a:t>four </a:t>
            </a:r>
            <a:r>
              <a:rPr lang="en-US" sz="2400" dirty="0"/>
              <a:t>residences (241, 245, </a:t>
            </a:r>
            <a:r>
              <a:rPr lang="en-US" sz="2400" dirty="0" smtClean="0"/>
              <a:t>253</a:t>
            </a:r>
            <a:r>
              <a:rPr lang="en-US" sz="2400" dirty="0"/>
              <a:t>, and 257 Waubesa Street</a:t>
            </a:r>
            <a:r>
              <a:rPr lang="en-US" sz="2400" dirty="0" smtClean="0"/>
              <a:t>) and 249 Waubesa Street </a:t>
            </a:r>
          </a:p>
          <a:p>
            <a:pPr lvl="1">
              <a:buFont typeface="Arial" pitchFamily="34" charset="0"/>
              <a:buChar char="−"/>
            </a:pPr>
            <a:r>
              <a:rPr lang="en-US" sz="2000" dirty="0" smtClean="0"/>
              <a:t>Homeowner meetings – targeted April 2013</a:t>
            </a:r>
          </a:p>
          <a:p>
            <a:pPr lvl="1">
              <a:buFont typeface="Arial" pitchFamily="34" charset="0"/>
              <a:buChar char="−"/>
            </a:pPr>
            <a:r>
              <a:rPr lang="en-US" sz="2000" dirty="0" smtClean="0"/>
              <a:t>Excavation activities – Spring 2013 with WDNR and homeowner concurrence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2400" dirty="0" smtClean="0"/>
              <a:t>On-site </a:t>
            </a:r>
            <a:r>
              <a:rPr lang="en-US" sz="2400" dirty="0"/>
              <a:t>engineered </a:t>
            </a:r>
            <a:r>
              <a:rPr lang="en-US" sz="2400" dirty="0" smtClean="0"/>
              <a:t>barrier</a:t>
            </a:r>
          </a:p>
          <a:p>
            <a:pPr marL="800100" lvl="3" indent="-342900">
              <a:buFont typeface="Arial" pitchFamily="34" charset="0"/>
              <a:buChar char="−"/>
            </a:pPr>
            <a:r>
              <a:rPr lang="en-US" sz="2000" dirty="0"/>
              <a:t>U</a:t>
            </a:r>
            <a:r>
              <a:rPr lang="en-US" sz="2000" dirty="0" smtClean="0"/>
              <a:t>pgrade the current barrier – Summer/Fall 2013 </a:t>
            </a:r>
          </a:p>
          <a:p>
            <a:pPr marL="800100" lvl="3" indent="-342900">
              <a:buFont typeface="Arial" pitchFamily="34" charset="0"/>
              <a:buChar char="−"/>
            </a:pPr>
            <a:r>
              <a:rPr lang="en-US" sz="2000" dirty="0" smtClean="0"/>
              <a:t>Cap Maintenance and Materials Handling Plan submittal – May 2013</a:t>
            </a:r>
          </a:p>
          <a:p>
            <a:pPr marL="457200" lvl="3" indent="0">
              <a:buNone/>
            </a:pPr>
            <a:endParaRPr lang="en-US" sz="2000" dirty="0" smtClean="0"/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2400" dirty="0" smtClean="0"/>
              <a:t>GIS Registry – upon site closure</a:t>
            </a:r>
            <a:endParaRPr lang="en-US" sz="2400" dirty="0"/>
          </a:p>
          <a:p>
            <a:pPr>
              <a:buFont typeface="Arial" pitchFamily="34" charset="0"/>
              <a:buChar char="−"/>
            </a:pPr>
            <a:endParaRPr lang="en-US" dirty="0" smtClean="0"/>
          </a:p>
          <a:p>
            <a:pPr>
              <a:buFont typeface="Arial" pitchFamily="34" charset="0"/>
              <a:buChar char="−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90877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143" y="147864"/>
            <a:ext cx="6313714" cy="1056822"/>
          </a:xfrm>
        </p:spPr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Steps – Soil Vapor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657" y="1204685"/>
            <a:ext cx="8269514" cy="4325255"/>
          </a:xfrm>
        </p:spPr>
        <p:txBody>
          <a:bodyPr/>
          <a:lstStyle/>
          <a:p>
            <a:pPr>
              <a:buFont typeface="Arial" pitchFamily="34" charset="0"/>
              <a:buChar char="−"/>
            </a:pPr>
            <a:r>
              <a:rPr lang="en-US" sz="2400" dirty="0"/>
              <a:t>On-site SVE system </a:t>
            </a:r>
            <a:r>
              <a:rPr lang="en-US" sz="2400" dirty="0" smtClean="0"/>
              <a:t>operation and maintenance – ongoing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Arial" pitchFamily="34" charset="0"/>
              <a:buChar char="−"/>
            </a:pPr>
            <a:r>
              <a:rPr lang="en-US" sz="2400" dirty="0" smtClean="0"/>
              <a:t>Permanent SVE system installation – Spring 2013</a:t>
            </a:r>
          </a:p>
          <a:p>
            <a:pPr marL="0" indent="0">
              <a:buNone/>
            </a:pPr>
            <a:endParaRPr lang="en-US" sz="2600" dirty="0" smtClean="0"/>
          </a:p>
          <a:p>
            <a:pPr>
              <a:buFont typeface="Arial" pitchFamily="34" charset="0"/>
              <a:buChar char="−"/>
            </a:pPr>
            <a:r>
              <a:rPr lang="en-US" sz="2400" dirty="0" smtClean="0"/>
              <a:t>Vapor probe </a:t>
            </a:r>
            <a:r>
              <a:rPr lang="en-US" sz="2400" dirty="0"/>
              <a:t>monitoring </a:t>
            </a:r>
            <a:r>
              <a:rPr lang="en-US" sz="2400" dirty="0" smtClean="0"/>
              <a:t>program</a:t>
            </a:r>
          </a:p>
          <a:p>
            <a:pPr lvl="1">
              <a:buFont typeface="Arial" pitchFamily="34" charset="0"/>
              <a:buChar char="−"/>
            </a:pPr>
            <a:r>
              <a:rPr lang="en-US" sz="2200" dirty="0" smtClean="0"/>
              <a:t>Bike Path - Quarterly 2013</a:t>
            </a:r>
          </a:p>
          <a:p>
            <a:pPr lvl="1">
              <a:buFont typeface="Arial" pitchFamily="34" charset="0"/>
              <a:buChar char="−"/>
            </a:pPr>
            <a:r>
              <a:rPr lang="en-US" sz="2200" dirty="0" smtClean="0"/>
              <a:t>Site-wide – Semi-annual 2013</a:t>
            </a:r>
          </a:p>
          <a:p>
            <a:pPr>
              <a:buFont typeface="Arial" pitchFamily="34" charset="0"/>
              <a:buChar char="−"/>
            </a:pPr>
            <a:endParaRPr lang="en-US" sz="2600" dirty="0" smtClean="0"/>
          </a:p>
          <a:p>
            <a:pPr>
              <a:buFont typeface="Arial" pitchFamily="34" charset="0"/>
              <a:buChar char="−"/>
            </a:pPr>
            <a:r>
              <a:rPr lang="en-US" sz="2400" dirty="0" smtClean="0"/>
              <a:t>Residential Home SSDS Maintenance (5 homes) – 2013 Annual Inspection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12031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143" y="147864"/>
            <a:ext cx="6313714" cy="1056822"/>
          </a:xfrm>
        </p:spPr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Steps - Groundwater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657" y="1168979"/>
            <a:ext cx="8269514" cy="5068204"/>
          </a:xfrm>
        </p:spPr>
        <p:txBody>
          <a:bodyPr/>
          <a:lstStyle/>
          <a:p>
            <a:pPr>
              <a:buFont typeface="Arial" pitchFamily="34" charset="0"/>
              <a:buChar char="-"/>
            </a:pPr>
            <a:r>
              <a:rPr lang="en-US" sz="2000" dirty="0" smtClean="0"/>
              <a:t>Completion of site investigation via monitoring well installation southeast of site – April/May 2013 </a:t>
            </a:r>
          </a:p>
          <a:p>
            <a:pPr>
              <a:buFont typeface="Arial" pitchFamily="34" charset="0"/>
              <a:buChar char="−"/>
            </a:pPr>
            <a:endParaRPr lang="en-US" sz="2000" dirty="0" smtClean="0"/>
          </a:p>
          <a:p>
            <a:pPr>
              <a:buFont typeface="Arial" pitchFamily="34" charset="0"/>
              <a:buChar char="−"/>
            </a:pPr>
            <a:r>
              <a:rPr lang="en-US" sz="2000" dirty="0" smtClean="0"/>
              <a:t>ISCO </a:t>
            </a:r>
            <a:r>
              <a:rPr lang="en-US" sz="2000" dirty="0"/>
              <a:t>pilot monitoring program to evaluate results and support full-scale </a:t>
            </a:r>
            <a:r>
              <a:rPr lang="en-US" sz="2000" dirty="0" smtClean="0"/>
              <a:t>design (including MW-3S) – ongoing</a:t>
            </a:r>
            <a:endParaRPr lang="en-US" sz="2000" dirty="0"/>
          </a:p>
          <a:p>
            <a:endParaRPr lang="en-US" sz="2000" dirty="0"/>
          </a:p>
          <a:p>
            <a:pPr>
              <a:buFont typeface="Arial" pitchFamily="34" charset="0"/>
              <a:buChar char="−"/>
            </a:pPr>
            <a:r>
              <a:rPr lang="en-US" sz="2000" dirty="0"/>
              <a:t>Collection of one additional round of filtered and unfiltered samples from MW-22S and </a:t>
            </a:r>
            <a:r>
              <a:rPr lang="en-US" sz="2000" dirty="0" smtClean="0"/>
              <a:t>MW-22D – April 2013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Arial" pitchFamily="34" charset="0"/>
              <a:buChar char="−"/>
            </a:pPr>
            <a:r>
              <a:rPr lang="en-US" sz="2000" dirty="0" smtClean="0"/>
              <a:t>Collection of site-wide groundwater samples – Quarterly 2013</a:t>
            </a:r>
          </a:p>
          <a:p>
            <a:pPr>
              <a:buFont typeface="Arial" pitchFamily="34" charset="0"/>
              <a:buChar char="−"/>
            </a:pPr>
            <a:endParaRPr lang="en-US" sz="2000" dirty="0"/>
          </a:p>
          <a:p>
            <a:pPr>
              <a:buFont typeface="Arial" pitchFamily="34" charset="0"/>
              <a:buChar char="−"/>
            </a:pPr>
            <a:r>
              <a:rPr lang="en-US" sz="2000" dirty="0" smtClean="0"/>
              <a:t>Remedial design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WDNR meeting - May 2013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50572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143" y="147864"/>
            <a:ext cx="6313714" cy="1056822"/>
          </a:xfrm>
        </p:spPr>
        <p:txBody>
          <a:bodyPr/>
          <a:lstStyle/>
          <a:p>
            <a:r>
              <a:rPr lang="en-US" dirty="0" smtClean="0"/>
              <a:t>Closing 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657" y="1413164"/>
            <a:ext cx="8269514" cy="41167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MKC seeks WDNR concurrence for next steps for soil, soil vapor, and groundwater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Timing of WDNR response</a:t>
            </a:r>
          </a:p>
          <a:p>
            <a:pPr lvl="1">
              <a:buFont typeface="Arial" pitchFamily="34" charset="0"/>
              <a:buChar char="−"/>
            </a:pPr>
            <a:r>
              <a:rPr lang="en-US" sz="2000" dirty="0" smtClean="0"/>
              <a:t>PAHs</a:t>
            </a:r>
          </a:p>
          <a:p>
            <a:pPr lvl="1">
              <a:buFont typeface="Arial" pitchFamily="34" charset="0"/>
              <a:buChar char="−"/>
            </a:pPr>
            <a:r>
              <a:rPr lang="en-US" sz="2000" dirty="0" smtClean="0"/>
              <a:t>PCBs</a:t>
            </a:r>
          </a:p>
          <a:p>
            <a:pPr lvl="1">
              <a:buFont typeface="Arial" pitchFamily="34" charset="0"/>
              <a:buChar char="−"/>
            </a:pPr>
            <a:r>
              <a:rPr lang="en-US" sz="2000" dirty="0" smtClean="0"/>
              <a:t>SI report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19829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Investigation Conclusions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87328"/>
            <a:ext cx="8356862" cy="49433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2"/>
                </a:solidFill>
              </a:rPr>
              <a:t>Soil</a:t>
            </a:r>
          </a:p>
          <a:p>
            <a:pPr lvl="1">
              <a:buFont typeface="Arial" pitchFamily="34" charset="0"/>
              <a:buChar char="−"/>
            </a:pPr>
            <a:r>
              <a:rPr lang="en-US" sz="2000" dirty="0"/>
              <a:t>On-site and off-site investigation activities are complete</a:t>
            </a:r>
          </a:p>
          <a:p>
            <a:pPr lvl="1">
              <a:buFont typeface="Arial" pitchFamily="34" charset="0"/>
              <a:buChar char="−"/>
            </a:pPr>
            <a:r>
              <a:rPr lang="en-US" sz="2000" dirty="0" smtClean="0"/>
              <a:t>189 on-site </a:t>
            </a:r>
            <a:r>
              <a:rPr lang="en-US" sz="2000" dirty="0"/>
              <a:t>soil borings and </a:t>
            </a:r>
            <a:r>
              <a:rPr lang="en-US" sz="2000" dirty="0" smtClean="0"/>
              <a:t>78 off-site </a:t>
            </a:r>
            <a:r>
              <a:rPr lang="en-US" sz="2000" dirty="0"/>
              <a:t>hand auger </a:t>
            </a:r>
            <a:r>
              <a:rPr lang="en-US" sz="2000" dirty="0" smtClean="0"/>
              <a:t>boring locations. </a:t>
            </a:r>
          </a:p>
          <a:p>
            <a:pPr lvl="1">
              <a:buFont typeface="Arial" pitchFamily="34" charset="0"/>
              <a:buChar char="−"/>
            </a:pPr>
            <a:r>
              <a:rPr lang="en-US" sz="2000" dirty="0" smtClean="0"/>
              <a:t>327 on-site </a:t>
            </a:r>
            <a:r>
              <a:rPr lang="en-US" sz="2000" dirty="0"/>
              <a:t>and </a:t>
            </a:r>
            <a:r>
              <a:rPr lang="en-US" sz="2000" dirty="0" smtClean="0"/>
              <a:t>183 off-site </a:t>
            </a:r>
            <a:r>
              <a:rPr lang="en-US" sz="2000" dirty="0"/>
              <a:t>soil samples </a:t>
            </a:r>
            <a:r>
              <a:rPr lang="en-US" sz="2000" dirty="0" smtClean="0"/>
              <a:t>submitted </a:t>
            </a:r>
            <a:r>
              <a:rPr lang="en-US" sz="2000" dirty="0"/>
              <a:t>for laboratory analyses including VOCs, PCBs, PAHs, </a:t>
            </a:r>
            <a:r>
              <a:rPr lang="en-US" sz="2000" dirty="0" smtClean="0"/>
              <a:t>and/or </a:t>
            </a:r>
            <a:r>
              <a:rPr lang="en-US" sz="2000" dirty="0"/>
              <a:t>RCRA metals. </a:t>
            </a:r>
            <a:r>
              <a:rPr lang="en-US" sz="2000" dirty="0" smtClean="0"/>
              <a:t>12 </a:t>
            </a:r>
            <a:r>
              <a:rPr lang="en-US" sz="2000" dirty="0"/>
              <a:t>soil samples </a:t>
            </a:r>
            <a:r>
              <a:rPr lang="en-US" sz="2000" dirty="0" smtClean="0"/>
              <a:t>submitted </a:t>
            </a:r>
            <a:r>
              <a:rPr lang="en-US" sz="2000" dirty="0"/>
              <a:t>for laboratory analysis of PCB </a:t>
            </a:r>
            <a:r>
              <a:rPr lang="en-US" sz="2000" dirty="0" smtClean="0"/>
              <a:t>homolog.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1309688" lvl="1" indent="0">
              <a:buNone/>
            </a:pPr>
            <a:endParaRPr lang="en-US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8074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Investigation Conclusions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87328"/>
            <a:ext cx="8356862" cy="49433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2"/>
                </a:solidFill>
              </a:rPr>
              <a:t>Soil (continued)</a:t>
            </a:r>
          </a:p>
          <a:p>
            <a:pPr lvl="1">
              <a:buFont typeface="Arial" pitchFamily="34" charset="0"/>
              <a:buChar char="−"/>
            </a:pPr>
            <a:r>
              <a:rPr lang="en-US" sz="2000" b="1" dirty="0" smtClean="0"/>
              <a:t>VOCs: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Concentrations </a:t>
            </a:r>
            <a:r>
              <a:rPr lang="en-US" dirty="0"/>
              <a:t>above soil criteria </a:t>
            </a:r>
            <a:r>
              <a:rPr lang="en-US" dirty="0" smtClean="0"/>
              <a:t>generally </a:t>
            </a:r>
            <a:r>
              <a:rPr lang="en-US" dirty="0"/>
              <a:t>observed </a:t>
            </a:r>
            <a:r>
              <a:rPr lang="en-US" dirty="0" smtClean="0"/>
              <a:t>on site </a:t>
            </a:r>
            <a:r>
              <a:rPr lang="en-US" dirty="0"/>
              <a:t>near the former oil </a:t>
            </a:r>
            <a:r>
              <a:rPr lang="en-US" dirty="0" smtClean="0"/>
              <a:t>shed in </a:t>
            </a:r>
            <a:r>
              <a:rPr lang="en-US" dirty="0"/>
              <a:t>the upper 2 feet of soil.  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Concentrations </a:t>
            </a:r>
            <a:r>
              <a:rPr lang="en-US" dirty="0"/>
              <a:t>were reported below soil criteria </a:t>
            </a:r>
            <a:r>
              <a:rPr lang="en-US" dirty="0" smtClean="0"/>
              <a:t>off site</a:t>
            </a:r>
            <a:r>
              <a:rPr lang="en-US" dirty="0"/>
              <a:t>.  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oncentrations </a:t>
            </a:r>
            <a:r>
              <a:rPr lang="en-US" dirty="0"/>
              <a:t>decrease with depth and were delineated by </a:t>
            </a:r>
            <a:r>
              <a:rPr lang="en-US" dirty="0" smtClean="0"/>
              <a:t>on-site </a:t>
            </a:r>
            <a:r>
              <a:rPr lang="en-US" dirty="0"/>
              <a:t>and </a:t>
            </a:r>
            <a:r>
              <a:rPr lang="en-US" dirty="0" smtClean="0"/>
              <a:t>off-site </a:t>
            </a:r>
            <a:r>
              <a:rPr lang="en-US" dirty="0"/>
              <a:t>soil results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−"/>
            </a:pPr>
            <a:r>
              <a:rPr lang="en-US" sz="2000" b="1" dirty="0" smtClean="0"/>
              <a:t>VOCs Recommendations</a:t>
            </a:r>
            <a:r>
              <a:rPr lang="en-US" b="1" dirty="0" smtClean="0"/>
              <a:t>: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On-site </a:t>
            </a:r>
            <a:r>
              <a:rPr lang="en-US" dirty="0"/>
              <a:t>engineered barrier, GIS Registry</a:t>
            </a:r>
          </a:p>
          <a:p>
            <a:pPr lvl="2">
              <a:buFont typeface="Arial" pitchFamily="34" charset="0"/>
              <a:buChar char="−"/>
            </a:pPr>
            <a:endParaRPr lang="en-US" sz="1400" b="1" dirty="0"/>
          </a:p>
          <a:p>
            <a:pPr lvl="1">
              <a:buFont typeface="Arial" pitchFamily="34" charset="0"/>
              <a:buChar char="−"/>
            </a:pPr>
            <a:endParaRPr lang="en-US" sz="1800" dirty="0" smtClean="0"/>
          </a:p>
          <a:p>
            <a:pPr marL="1309688" lvl="1" indent="0">
              <a:buNone/>
            </a:pPr>
            <a:endParaRPr lang="en-US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51180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Investigation Conclusions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87328"/>
            <a:ext cx="8356862" cy="49433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2"/>
                </a:solidFill>
              </a:rPr>
              <a:t>Soil (continued)</a:t>
            </a:r>
            <a:endParaRPr lang="en-US" sz="1400" b="1" dirty="0"/>
          </a:p>
          <a:p>
            <a:pPr lvl="1">
              <a:buFont typeface="Arial" pitchFamily="34" charset="0"/>
              <a:buChar char="−"/>
            </a:pPr>
            <a:r>
              <a:rPr lang="en-US" sz="2000" b="1" dirty="0" smtClean="0"/>
              <a:t>PCBs</a:t>
            </a:r>
            <a:r>
              <a:rPr lang="en-US" sz="2000" dirty="0" smtClean="0"/>
              <a:t>: 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Concentrations </a:t>
            </a:r>
            <a:r>
              <a:rPr lang="en-US" dirty="0"/>
              <a:t>above soil criteria </a:t>
            </a:r>
            <a:r>
              <a:rPr lang="en-US" dirty="0" smtClean="0"/>
              <a:t>generally on site </a:t>
            </a:r>
            <a:r>
              <a:rPr lang="en-US" dirty="0"/>
              <a:t>along the </a:t>
            </a:r>
            <a:r>
              <a:rPr lang="en-US" dirty="0" smtClean="0"/>
              <a:t>western </a:t>
            </a:r>
            <a:r>
              <a:rPr lang="en-US" dirty="0"/>
              <a:t>property line, under the </a:t>
            </a:r>
            <a:r>
              <a:rPr lang="en-US" dirty="0" smtClean="0"/>
              <a:t>building </a:t>
            </a:r>
            <a:r>
              <a:rPr lang="en-US" dirty="0"/>
              <a:t>and under the north parking lot in the upper 4 feet of soil, and below the building </a:t>
            </a:r>
            <a:r>
              <a:rPr lang="en-US" dirty="0" smtClean="0"/>
              <a:t>greater </a:t>
            </a:r>
            <a:r>
              <a:rPr lang="en-US" dirty="0"/>
              <a:t>than 4 feet.  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oncentrations </a:t>
            </a:r>
            <a:r>
              <a:rPr lang="en-US" dirty="0"/>
              <a:t>decrease with depth and are </a:t>
            </a:r>
            <a:r>
              <a:rPr lang="en-US" dirty="0" smtClean="0"/>
              <a:t>delineated. 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Concentrations above 50 </a:t>
            </a:r>
            <a:r>
              <a:rPr lang="en-US" dirty="0"/>
              <a:t>mg/kg in the north parking lot were excavated in December 2012/January </a:t>
            </a:r>
            <a:r>
              <a:rPr lang="en-US" dirty="0" smtClean="0"/>
              <a:t>2013. </a:t>
            </a:r>
          </a:p>
          <a:p>
            <a:pPr lvl="1">
              <a:buFont typeface="Arial" pitchFamily="34" charset="0"/>
              <a:buChar char="−"/>
            </a:pPr>
            <a:r>
              <a:rPr lang="en-US" sz="2000" b="1" dirty="0"/>
              <a:t>PCBs Recommendations</a:t>
            </a:r>
            <a:r>
              <a:rPr lang="en-US" sz="2000" dirty="0"/>
              <a:t>:  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Removal of off-site soils above 0.22 mg/kg at </a:t>
            </a:r>
            <a:r>
              <a:rPr lang="en-US" dirty="0" smtClean="0"/>
              <a:t>four </a:t>
            </a:r>
            <a:r>
              <a:rPr lang="en-US" dirty="0"/>
              <a:t>residences (241, 245, </a:t>
            </a:r>
            <a:r>
              <a:rPr lang="en-US" dirty="0" smtClean="0"/>
              <a:t>253</a:t>
            </a:r>
            <a:r>
              <a:rPr lang="en-US" dirty="0"/>
              <a:t>, and 257 Waubesa Street) </a:t>
            </a:r>
            <a:r>
              <a:rPr lang="en-US" dirty="0" smtClean="0"/>
              <a:t>and soils from 249 Waubesa at WDNR request</a:t>
            </a:r>
            <a:endParaRPr lang="en-US" dirty="0"/>
          </a:p>
          <a:p>
            <a:pPr lvl="2">
              <a:buFont typeface="Arial" pitchFamily="34" charset="0"/>
              <a:buChar char="•"/>
            </a:pPr>
            <a:r>
              <a:rPr lang="en-US" dirty="0"/>
              <a:t>On-site engineered barrier, GIS Registry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1309688" lvl="1" indent="0">
              <a:buNone/>
            </a:pPr>
            <a:endParaRPr lang="en-US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66932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Investigation Conclusions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87328"/>
            <a:ext cx="8356862" cy="49433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2"/>
                </a:solidFill>
              </a:rPr>
              <a:t>Soil (continued)</a:t>
            </a:r>
            <a:endParaRPr lang="en-US" dirty="0" smtClean="0"/>
          </a:p>
          <a:p>
            <a:pPr lvl="1">
              <a:buFont typeface="Arial" pitchFamily="34" charset="0"/>
              <a:buChar char="−"/>
            </a:pPr>
            <a:r>
              <a:rPr lang="en-US" sz="2000" b="1" dirty="0" smtClean="0"/>
              <a:t>PAHs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oncentrations </a:t>
            </a:r>
            <a:r>
              <a:rPr lang="en-US" dirty="0"/>
              <a:t>above soil criteria were generally observed across the </a:t>
            </a:r>
            <a:r>
              <a:rPr lang="en-US" dirty="0" smtClean="0"/>
              <a:t>site</a:t>
            </a:r>
            <a:r>
              <a:rPr lang="en-US" dirty="0"/>
              <a:t>.  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Concentrations </a:t>
            </a:r>
            <a:r>
              <a:rPr lang="en-US" dirty="0"/>
              <a:t>decrease with depth and are </a:t>
            </a:r>
            <a:r>
              <a:rPr lang="en-US" dirty="0" smtClean="0"/>
              <a:t>delineated.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Concentrations off-site were </a:t>
            </a:r>
            <a:r>
              <a:rPr lang="en-US" dirty="0"/>
              <a:t>determined to be background and not attributed to MKC activities.</a:t>
            </a:r>
          </a:p>
          <a:p>
            <a:pPr lvl="1">
              <a:buFont typeface="Arial" pitchFamily="34" charset="0"/>
              <a:buChar char="−"/>
            </a:pPr>
            <a:r>
              <a:rPr lang="en-US" sz="2000" b="1" dirty="0"/>
              <a:t>PAHs Recommendations</a:t>
            </a:r>
            <a:r>
              <a:rPr lang="en-US" sz="2000" dirty="0"/>
              <a:t>:  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On-site engineered barrier, GIS </a:t>
            </a:r>
            <a:r>
              <a:rPr lang="en-US" dirty="0" smtClean="0"/>
              <a:t>Registry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No further action off site by MKC (background)</a:t>
            </a:r>
            <a:endParaRPr lang="en-US" dirty="0"/>
          </a:p>
          <a:p>
            <a:pPr lvl="1">
              <a:buFont typeface="Arial" pitchFamily="34" charset="0"/>
              <a:buChar char="−"/>
            </a:pPr>
            <a:endParaRPr lang="en-US" sz="1800" dirty="0" smtClean="0"/>
          </a:p>
          <a:p>
            <a:pPr marL="1309688" lvl="1" indent="0">
              <a:buNone/>
            </a:pPr>
            <a:endParaRPr lang="en-US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05976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Investigation Conclusions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87328"/>
            <a:ext cx="8356862" cy="49433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9A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2"/>
                </a:solidFill>
              </a:rPr>
              <a:t>Soil Vapor</a:t>
            </a:r>
          </a:p>
          <a:p>
            <a:pPr lvl="1">
              <a:buFont typeface="Arial" pitchFamily="34" charset="0"/>
              <a:buChar char="−"/>
            </a:pPr>
            <a:r>
              <a:rPr lang="en-US" sz="2000" b="1" dirty="0" smtClean="0"/>
              <a:t>VOCs (on site)</a:t>
            </a:r>
            <a:r>
              <a:rPr lang="en-US" sz="2000" dirty="0" smtClean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SVE system: Installed </a:t>
            </a:r>
            <a:r>
              <a:rPr lang="en-US" dirty="0"/>
              <a:t>in February 2012 along the eastern property line of the north parking lot to mitigate the potential migration of soil </a:t>
            </a:r>
            <a:r>
              <a:rPr lang="en-US" dirty="0" smtClean="0"/>
              <a:t>vapors.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Soil vapor probes: Samples </a:t>
            </a:r>
            <a:r>
              <a:rPr lang="en-US" dirty="0"/>
              <a:t>collected </a:t>
            </a:r>
            <a:r>
              <a:rPr lang="en-US" dirty="0" smtClean="0"/>
              <a:t>in </a:t>
            </a:r>
            <a:r>
              <a:rPr lang="en-US" dirty="0"/>
              <a:t>October 2012 </a:t>
            </a:r>
            <a:r>
              <a:rPr lang="en-US" dirty="0" smtClean="0"/>
              <a:t>indicated decreased concentrations and only VP-102 contained </a:t>
            </a:r>
            <a:r>
              <a:rPr lang="en-US" dirty="0"/>
              <a:t>a vapor VOC exceedance of the residential screening level. </a:t>
            </a:r>
            <a:r>
              <a:rPr lang="en-US" dirty="0" smtClean="0"/>
              <a:t>VP-102 </a:t>
            </a:r>
            <a:r>
              <a:rPr lang="en-US" dirty="0"/>
              <a:t>is within the influence of the SVE </a:t>
            </a:r>
            <a:r>
              <a:rPr lang="en-US" dirty="0" smtClean="0"/>
              <a:t>system.</a:t>
            </a:r>
            <a:endParaRPr lang="en-US" b="1" dirty="0"/>
          </a:p>
          <a:p>
            <a:pPr lvl="2">
              <a:buFont typeface="Arial" pitchFamily="34" charset="0"/>
              <a:buChar char="−"/>
            </a:pPr>
            <a:endParaRPr lang="en-US" sz="1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990850" y="6391274"/>
            <a:ext cx="3686175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09876" y="6391274"/>
            <a:ext cx="3867150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>
            <a:normAutofit fontScale="70000" lnSpcReduction="20000"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05952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ADIS_master_file-2013">
  <a:themeElements>
    <a:clrScheme name="ARCADIS2011">
      <a:dk1>
        <a:sysClr val="windowText" lastClr="000000"/>
      </a:dk1>
      <a:lt1>
        <a:sysClr val="window" lastClr="FFFFFF"/>
      </a:lt1>
      <a:dk2>
        <a:srgbClr val="007EA1"/>
      </a:dk2>
      <a:lt2>
        <a:srgbClr val="FFFFFF"/>
      </a:lt2>
      <a:accent1>
        <a:srgbClr val="7FBDCF"/>
      </a:accent1>
      <a:accent2>
        <a:srgbClr val="AE2633"/>
      </a:accent2>
      <a:accent3>
        <a:srgbClr val="EABD00"/>
      </a:accent3>
      <a:accent4>
        <a:srgbClr val="588D64"/>
      </a:accent4>
      <a:accent5>
        <a:srgbClr val="38496C"/>
      </a:accent5>
      <a:accent6>
        <a:srgbClr val="654653"/>
      </a:accent6>
      <a:hlink>
        <a:srgbClr val="38496C"/>
      </a:hlink>
      <a:folHlink>
        <a:srgbClr val="65465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003D4F"/>
            </a:gs>
            <a:gs pos="100000">
              <a:srgbClr val="549ABA"/>
            </a:gs>
            <a:gs pos="56000">
              <a:srgbClr val="007CA0"/>
            </a:gs>
          </a:gsLst>
        </a:gradFill>
        <a:ln>
          <a:noFill/>
        </a:ln>
      </a:spPr>
      <a:bodyPr lIns="91440" tIns="91440" rtlCol="0" anchor="t" anchorCtr="0">
        <a:normAutofit fontScale="85000" lnSpcReduction="20000"/>
      </a:bodyPr>
      <a:lstStyle>
        <a:defPPr algn="ctr">
          <a:defRPr sz="24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ARCADIS2011</Template>
  <TotalTime>1486</TotalTime>
  <Words>2344</Words>
  <Application>Microsoft Office PowerPoint</Application>
  <PresentationFormat>On-screen Show (4:3)</PresentationFormat>
  <Paragraphs>420</Paragraphs>
  <Slides>47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ARCADIS_master_file-2013</vt:lpstr>
      <vt:lpstr>Site Investigation Report and Conceptual Site Model</vt:lpstr>
      <vt:lpstr>Presentation Outline</vt:lpstr>
      <vt:lpstr>Site  Location</vt:lpstr>
      <vt:lpstr>Summary of Investigation Activities (February 2012 through January 2013)</vt:lpstr>
      <vt:lpstr>Site Investigation Conclusions</vt:lpstr>
      <vt:lpstr>Site Investigation Conclusions</vt:lpstr>
      <vt:lpstr>Site Investigation Conclusions</vt:lpstr>
      <vt:lpstr>Site Investigation Conclusions</vt:lpstr>
      <vt:lpstr>Site Investigation Conclusions</vt:lpstr>
      <vt:lpstr>Site Investigation Conclusions</vt:lpstr>
      <vt:lpstr>Site Investigation Conclusions</vt:lpstr>
      <vt:lpstr>Site Investigation Conclusions</vt:lpstr>
      <vt:lpstr>Site Investigation Conclusions</vt:lpstr>
      <vt:lpstr>Site Investigation Conclusions</vt:lpstr>
      <vt:lpstr>Site Investigation Conclusions</vt:lpstr>
      <vt:lpstr>Conceptual Site Model (CSM)</vt:lpstr>
      <vt:lpstr>PowerPoint Presentation</vt:lpstr>
      <vt:lpstr>PowerPoint Presentation</vt:lpstr>
      <vt:lpstr>PowerPoint Presentation</vt:lpstr>
      <vt:lpstr>Geophysical  Data Collection</vt:lpstr>
      <vt:lpstr>Unconsolidated Aquifer Potentiometric Map (0 – 30 feet bls)</vt:lpstr>
      <vt:lpstr>Lower Lone Rock Formation Potentiometric Map (60-95 feet bls)</vt:lpstr>
      <vt:lpstr>Lower Wonewoc Formation Potentiometric Map (120-220 feet bls)</vt:lpstr>
      <vt:lpstr>Downward Vertical Gradients</vt:lpstr>
      <vt:lpstr>Hydraulic Conductivity</vt:lpstr>
      <vt:lpstr>Dual-Porosity Bedrock Transport</vt:lpstr>
      <vt:lpstr>MW-3D3 Porewater VOCs</vt:lpstr>
      <vt:lpstr>MW-5D3 Porewater VOCs</vt:lpstr>
      <vt:lpstr>Geologic  Cross Section (North-South)</vt:lpstr>
      <vt:lpstr>Geologic  Cross Section (West-East)</vt:lpstr>
      <vt:lpstr>Site Attenuation Data (PCE)</vt:lpstr>
      <vt:lpstr>Unit Well 8</vt:lpstr>
      <vt:lpstr>Additional  Investigation</vt:lpstr>
      <vt:lpstr>Site Investigation Conclusions – Groundwater</vt:lpstr>
      <vt:lpstr>ISCO Pilot Testing and Full-Scale Remedial Design Considerations</vt:lpstr>
      <vt:lpstr>Pilot Test Objectives</vt:lpstr>
      <vt:lpstr>Injection  Specifics</vt:lpstr>
      <vt:lpstr>Unconsolidated Soils (20 – 30 ft)</vt:lpstr>
      <vt:lpstr>Shallow Bedrock (60 – 90 feet)</vt:lpstr>
      <vt:lpstr>Deep Bedrock (110 – 140 feet)</vt:lpstr>
      <vt:lpstr>Interim ISCO PCE Reduction</vt:lpstr>
      <vt:lpstr>ISCO Conclusions</vt:lpstr>
      <vt:lpstr>ISCO Recommendations</vt:lpstr>
      <vt:lpstr>Next Steps - Soil</vt:lpstr>
      <vt:lpstr>Next Steps – Soil Vapor</vt:lpstr>
      <vt:lpstr>Next Steps - Groundwater</vt:lpstr>
      <vt:lpstr>Closing Discussion</vt:lpstr>
    </vt:vector>
  </TitlesOfParts>
  <Company>ARCADIS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Investigation Report and Conceptual Site Model</dc:title>
  <dc:creator>Toni Schoen</dc:creator>
  <cp:lastModifiedBy>Maria</cp:lastModifiedBy>
  <cp:revision>40</cp:revision>
  <cp:lastPrinted>2013-04-09T21:15:17Z</cp:lastPrinted>
  <dcterms:created xsi:type="dcterms:W3CDTF">2013-04-07T00:10:16Z</dcterms:created>
  <dcterms:modified xsi:type="dcterms:W3CDTF">2013-12-31T00:58:19Z</dcterms:modified>
  <cp:version>2012</cp:version>
</cp:coreProperties>
</file>